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75" r:id="rId2"/>
    <p:sldId id="279" r:id="rId3"/>
    <p:sldId id="276" r:id="rId4"/>
    <p:sldId id="284" r:id="rId5"/>
    <p:sldId id="283" r:id="rId6"/>
    <p:sldId id="280" r:id="rId7"/>
    <p:sldId id="258" r:id="rId8"/>
    <p:sldId id="282" r:id="rId9"/>
    <p:sldId id="263" r:id="rId10"/>
    <p:sldId id="270" r:id="rId11"/>
    <p:sldId id="268" r:id="rId12"/>
    <p:sldId id="285" r:id="rId13"/>
    <p:sldId id="273" r:id="rId14"/>
    <p:sldId id="277"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a:srgbClr val="FFFF00"/>
    <a:srgbClr val="006600"/>
    <a:srgbClr val="FF0066"/>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5637" autoAdjust="0"/>
    <p:restoredTop sz="94664" autoAdjust="0"/>
  </p:normalViewPr>
  <p:slideViewPr>
    <p:cSldViewPr>
      <p:cViewPr>
        <p:scale>
          <a:sx n="70" d="100"/>
          <a:sy n="70" d="100"/>
        </p:scale>
        <p:origin x="-1626"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0;&#1081;&#1078;&#1072;&#1085;\Desktop\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0;&#1081;&#1078;&#1072;&#1085;\Desktop\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0;&#1081;&#1078;&#1072;&#1085;\Desktop\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40;&#1081;&#1078;&#1072;&#1085;\Desktop\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40;&#1081;&#1078;&#1072;&#1085;\Desktop\2.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saulpurton:Desktop:Phase%202:Chlorella%20testing:C%20sorokiniana%20biomass%20N%20stress%20data%2027070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
  <c:chart>
    <c:title>
      <c:tx>
        <c:rich>
          <a:bodyPr/>
          <a:lstStyle/>
          <a:p>
            <a:pPr>
              <a:defRPr>
                <a:solidFill>
                  <a:srgbClr val="000000"/>
                </a:solidFill>
              </a:defRPr>
            </a:pPr>
            <a:r>
              <a:rPr lang="en-US" sz="1400" dirty="0">
                <a:solidFill>
                  <a:srgbClr val="000000"/>
                </a:solidFill>
                <a:latin typeface="Times New Roman" pitchFamily="18" charset="0"/>
                <a:cs typeface="Times New Roman" pitchFamily="18" charset="0"/>
              </a:rPr>
              <a:t>Comparison of harmful exhaust for work with usual and biodiesel fuel</a:t>
            </a:r>
            <a:endParaRPr lang="ru-RU" sz="1400" dirty="0">
              <a:solidFill>
                <a:srgbClr val="000000"/>
              </a:solidFill>
              <a:latin typeface="Times New Roman" pitchFamily="18" charset="0"/>
              <a:cs typeface="Times New Roman" pitchFamily="18" charset="0"/>
            </a:endParaRPr>
          </a:p>
        </c:rich>
      </c:tx>
      <c:layout/>
      <c:overlay val="1"/>
    </c:title>
    <c:plotArea>
      <c:layout>
        <c:manualLayout>
          <c:layoutTarget val="inner"/>
          <c:xMode val="edge"/>
          <c:yMode val="edge"/>
          <c:x val="0.20362127824127216"/>
          <c:y val="0.13547190849353855"/>
          <c:w val="0.79637872175872759"/>
          <c:h val="0.64760868532216664"/>
        </c:manualLayout>
      </c:layout>
      <c:barChart>
        <c:barDir val="col"/>
        <c:grouping val="clustered"/>
        <c:ser>
          <c:idx val="0"/>
          <c:order val="0"/>
          <c:tx>
            <c:strRef>
              <c:f>Лист10!$E$6</c:f>
              <c:strCache>
                <c:ptCount val="1"/>
                <c:pt idx="0">
                  <c:v>mineral fuel</c:v>
                </c:pt>
              </c:strCache>
            </c:strRef>
          </c:tx>
          <c:cat>
            <c:strRef>
              <c:f>Лист10!$F$5:$J$5</c:f>
              <c:strCache>
                <c:ptCount val="5"/>
                <c:pt idx="0">
                  <c:v>CO</c:v>
                </c:pt>
                <c:pt idx="1">
                  <c:v>HC</c:v>
                </c:pt>
                <c:pt idx="2">
                  <c:v>NO</c:v>
                </c:pt>
                <c:pt idx="3">
                  <c:v>exhaust particles</c:v>
                </c:pt>
                <c:pt idx="4">
                  <c:v>soot</c:v>
                </c:pt>
              </c:strCache>
            </c:strRef>
          </c:cat>
          <c:val>
            <c:numRef>
              <c:f>Лист10!$F$6:$J$6</c:f>
              <c:numCache>
                <c:formatCode>General</c:formatCode>
                <c:ptCount val="5"/>
                <c:pt idx="0">
                  <c:v>100</c:v>
                </c:pt>
                <c:pt idx="1">
                  <c:v>100</c:v>
                </c:pt>
                <c:pt idx="2">
                  <c:v>100</c:v>
                </c:pt>
                <c:pt idx="3">
                  <c:v>100</c:v>
                </c:pt>
                <c:pt idx="4">
                  <c:v>100</c:v>
                </c:pt>
              </c:numCache>
            </c:numRef>
          </c:val>
        </c:ser>
        <c:ser>
          <c:idx val="1"/>
          <c:order val="1"/>
          <c:tx>
            <c:strRef>
              <c:f>Лист10!$E$7</c:f>
              <c:strCache>
                <c:ptCount val="1"/>
                <c:pt idx="0">
                  <c:v>biodiesel</c:v>
                </c:pt>
              </c:strCache>
            </c:strRef>
          </c:tx>
          <c:cat>
            <c:strRef>
              <c:f>Лист10!$F$5:$J$5</c:f>
              <c:strCache>
                <c:ptCount val="5"/>
                <c:pt idx="0">
                  <c:v>CO</c:v>
                </c:pt>
                <c:pt idx="1">
                  <c:v>HC</c:v>
                </c:pt>
                <c:pt idx="2">
                  <c:v>NO</c:v>
                </c:pt>
                <c:pt idx="3">
                  <c:v>exhaust particles</c:v>
                </c:pt>
                <c:pt idx="4">
                  <c:v>soot</c:v>
                </c:pt>
              </c:strCache>
            </c:strRef>
          </c:cat>
          <c:val>
            <c:numRef>
              <c:f>Лист10!$F$7:$J$7</c:f>
              <c:numCache>
                <c:formatCode>General</c:formatCode>
                <c:ptCount val="5"/>
                <c:pt idx="0">
                  <c:v>88</c:v>
                </c:pt>
                <c:pt idx="1">
                  <c:v>65</c:v>
                </c:pt>
                <c:pt idx="2">
                  <c:v>108</c:v>
                </c:pt>
                <c:pt idx="3">
                  <c:v>64</c:v>
                </c:pt>
                <c:pt idx="4">
                  <c:v>48</c:v>
                </c:pt>
              </c:numCache>
            </c:numRef>
          </c:val>
        </c:ser>
        <c:axId val="95282304"/>
        <c:axId val="95283840"/>
      </c:barChart>
      <c:catAx>
        <c:axId val="95282304"/>
        <c:scaling>
          <c:orientation val="minMax"/>
        </c:scaling>
        <c:axPos val="b"/>
        <c:tickLblPos val="nextTo"/>
        <c:txPr>
          <a:bodyPr/>
          <a:lstStyle/>
          <a:p>
            <a:pPr>
              <a:defRPr sz="1400">
                <a:solidFill>
                  <a:srgbClr val="000000"/>
                </a:solidFill>
                <a:latin typeface="Times New Roman" pitchFamily="18" charset="0"/>
                <a:cs typeface="Times New Roman" pitchFamily="18" charset="0"/>
              </a:defRPr>
            </a:pPr>
            <a:endParaRPr lang="ru-RU"/>
          </a:p>
        </c:txPr>
        <c:crossAx val="95283840"/>
        <c:crosses val="autoZero"/>
        <c:auto val="1"/>
        <c:lblAlgn val="ctr"/>
        <c:lblOffset val="100"/>
      </c:catAx>
      <c:valAx>
        <c:axId val="95283840"/>
        <c:scaling>
          <c:orientation val="minMax"/>
        </c:scaling>
        <c:axPos val="l"/>
        <c:title>
          <c:tx>
            <c:rich>
              <a:bodyPr rot="-5400000" vert="horz"/>
              <a:lstStyle/>
              <a:p>
                <a:pPr>
                  <a:defRPr sz="1400">
                    <a:solidFill>
                      <a:srgbClr val="000000"/>
                    </a:solidFill>
                    <a:latin typeface="Times New Roman" pitchFamily="18" charset="0"/>
                    <a:cs typeface="Times New Roman" pitchFamily="18" charset="0"/>
                  </a:defRPr>
                </a:pPr>
                <a:r>
                  <a:rPr lang="en-US" sz="1400">
                    <a:solidFill>
                      <a:srgbClr val="000000"/>
                    </a:solidFill>
                    <a:latin typeface="Times New Roman" pitchFamily="18" charset="0"/>
                    <a:cs typeface="Times New Roman" pitchFamily="18" charset="0"/>
                  </a:rPr>
                  <a:t>maintenance of harmful exhaust, % </a:t>
                </a:r>
                <a:endParaRPr lang="ru-RU" sz="1400">
                  <a:solidFill>
                    <a:srgbClr val="000000"/>
                  </a:solidFill>
                  <a:latin typeface="Times New Roman" pitchFamily="18" charset="0"/>
                  <a:cs typeface="Times New Roman" pitchFamily="18" charset="0"/>
                </a:endParaRPr>
              </a:p>
            </c:rich>
          </c:tx>
          <c:layout/>
        </c:title>
        <c:numFmt formatCode="General" sourceLinked="1"/>
        <c:tickLblPos val="nextTo"/>
        <c:txPr>
          <a:bodyPr/>
          <a:lstStyle/>
          <a:p>
            <a:pPr>
              <a:defRPr sz="1400">
                <a:solidFill>
                  <a:srgbClr val="000000"/>
                </a:solidFill>
                <a:latin typeface="Times New Roman" pitchFamily="18" charset="0"/>
                <a:cs typeface="Times New Roman" pitchFamily="18" charset="0"/>
              </a:defRPr>
            </a:pPr>
            <a:endParaRPr lang="ru-RU"/>
          </a:p>
        </c:txPr>
        <c:crossAx val="95282304"/>
        <c:crosses val="autoZero"/>
        <c:crossBetween val="between"/>
      </c:valAx>
    </c:plotArea>
    <c:legend>
      <c:legendPos val="r"/>
      <c:layout>
        <c:manualLayout>
          <c:xMode val="edge"/>
          <c:yMode val="edge"/>
          <c:x val="0.23952552056232052"/>
          <c:y val="0.93580185246294478"/>
          <c:w val="0.49869213815500496"/>
          <c:h val="6.4198147537056133E-2"/>
        </c:manualLayout>
      </c:layout>
      <c:txPr>
        <a:bodyPr/>
        <a:lstStyle/>
        <a:p>
          <a:pPr>
            <a:defRPr sz="1400" b="1">
              <a:solidFill>
                <a:srgbClr val="000000"/>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autoTitleDeleted val="1"/>
    <c:plotArea>
      <c:layout/>
      <c:barChart>
        <c:barDir val="col"/>
        <c:grouping val="clustered"/>
        <c:ser>
          <c:idx val="0"/>
          <c:order val="0"/>
          <c:tx>
            <c:strRef>
              <c:f>Лист1!$C$2</c:f>
              <c:strCache>
                <c:ptCount val="1"/>
                <c:pt idx="0">
                  <c:v>коэффициент скорости роста</c:v>
                </c:pt>
              </c:strCache>
            </c:strRef>
          </c:tx>
          <c:spPr>
            <a:solidFill>
              <a:srgbClr val="00B050"/>
            </a:solidFill>
          </c:spPr>
          <c:errBars>
            <c:errBarType val="both"/>
            <c:errValType val="percentage"/>
            <c:val val="2"/>
            <c:spPr>
              <a:ln>
                <a:solidFill>
                  <a:srgbClr val="000000"/>
                </a:solidFill>
              </a:ln>
            </c:spPr>
          </c:errBars>
          <c:cat>
            <c:strRef>
              <c:f>Лист1!$B$3:$B$9</c:f>
              <c:strCache>
                <c:ptCount val="7"/>
                <c:pt idx="0">
                  <c:v>Chlorella sp. 1В</c:v>
                </c:pt>
                <c:pt idx="1">
                  <c:v>Dunaliella salina </c:v>
                </c:pt>
                <c:pt idx="2">
                  <c:v>Chlorella vulgaris </c:v>
                </c:pt>
                <c:pt idx="3">
                  <c:v>Chlorella sp. 2</c:v>
                </c:pt>
                <c:pt idx="4">
                  <c:v>Scenedesmus obliquus-Z-2</c:v>
                </c:pt>
                <c:pt idx="5">
                  <c:v>Clamydomonas reinhardtii </c:v>
                </c:pt>
                <c:pt idx="6">
                  <c:v>Chlorella pyrenoidosa C-2</c:v>
                </c:pt>
              </c:strCache>
            </c:strRef>
          </c:cat>
          <c:val>
            <c:numRef>
              <c:f>Лист1!$C$3:$C$9</c:f>
              <c:numCache>
                <c:formatCode>General</c:formatCode>
                <c:ptCount val="7"/>
                <c:pt idx="0">
                  <c:v>0.17700000000000021</c:v>
                </c:pt>
                <c:pt idx="1">
                  <c:v>0.16900000000000034</c:v>
                </c:pt>
                <c:pt idx="2">
                  <c:v>0.24000000000000021</c:v>
                </c:pt>
                <c:pt idx="3">
                  <c:v>0.27</c:v>
                </c:pt>
                <c:pt idx="4">
                  <c:v>0.25</c:v>
                </c:pt>
                <c:pt idx="5">
                  <c:v>0.16800000000000034</c:v>
                </c:pt>
                <c:pt idx="6">
                  <c:v>0.30000000000000032</c:v>
                </c:pt>
              </c:numCache>
            </c:numRef>
          </c:val>
        </c:ser>
        <c:gapWidth val="300"/>
        <c:axId val="61430016"/>
        <c:axId val="95571968"/>
      </c:barChart>
      <c:catAx>
        <c:axId val="61430016"/>
        <c:scaling>
          <c:orientation val="minMax"/>
        </c:scaling>
        <c:axPos val="b"/>
        <c:majorTickMark val="none"/>
        <c:tickLblPos val="nextTo"/>
        <c:txPr>
          <a:bodyPr/>
          <a:lstStyle/>
          <a:p>
            <a:pPr>
              <a:defRPr sz="900" b="1" baseline="0">
                <a:solidFill>
                  <a:srgbClr val="000000"/>
                </a:solidFill>
                <a:latin typeface="Times New Roman" pitchFamily="18" charset="0"/>
                <a:cs typeface="Times New Roman" pitchFamily="18" charset="0"/>
              </a:defRPr>
            </a:pPr>
            <a:endParaRPr lang="ru-RU"/>
          </a:p>
        </c:txPr>
        <c:crossAx val="95571968"/>
        <c:crosses val="autoZero"/>
        <c:auto val="1"/>
        <c:lblAlgn val="ctr"/>
        <c:lblOffset val="100"/>
      </c:catAx>
      <c:valAx>
        <c:axId val="95571968"/>
        <c:scaling>
          <c:orientation val="minMax"/>
        </c:scaling>
        <c:axPos val="l"/>
        <c:title>
          <c:tx>
            <c:rich>
              <a:bodyPr/>
              <a:lstStyle/>
              <a:p>
                <a:pPr>
                  <a:defRPr baseline="0">
                    <a:solidFill>
                      <a:srgbClr val="000000"/>
                    </a:solidFill>
                  </a:defRPr>
                </a:pPr>
                <a:r>
                  <a:rPr lang="en-US" sz="1200" b="0" baseline="0" dirty="0" smtClean="0">
                    <a:solidFill>
                      <a:srgbClr val="000000"/>
                    </a:solidFill>
                    <a:latin typeface="Times New Roman" pitchFamily="18" charset="0"/>
                    <a:cs typeface="Times New Roman" pitchFamily="18" charset="0"/>
                  </a:rPr>
                  <a:t>Quotient of growth rate</a:t>
                </a:r>
                <a:endParaRPr lang="ru-RU" sz="1200" b="0" baseline="0" dirty="0">
                  <a:solidFill>
                    <a:srgbClr val="000000"/>
                  </a:solidFill>
                  <a:latin typeface="Times New Roman" pitchFamily="18" charset="0"/>
                  <a:cs typeface="Times New Roman" pitchFamily="18" charset="0"/>
                </a:endParaRPr>
              </a:p>
            </c:rich>
          </c:tx>
          <c:layout/>
          <c:spPr>
            <a:solidFill>
              <a:sysClr val="window" lastClr="FFFFFF"/>
            </a:solidFill>
          </c:spPr>
        </c:title>
        <c:numFmt formatCode="General" sourceLinked="1"/>
        <c:tickLblPos val="nextTo"/>
        <c:txPr>
          <a:bodyPr/>
          <a:lstStyle/>
          <a:p>
            <a:pPr>
              <a:defRPr baseline="0">
                <a:solidFill>
                  <a:schemeClr val="tx1">
                    <a:lumMod val="10000"/>
                  </a:schemeClr>
                </a:solidFill>
                <a:latin typeface="Times New Roman" pitchFamily="18" charset="0"/>
                <a:cs typeface="Times New Roman" pitchFamily="18" charset="0"/>
              </a:defRPr>
            </a:pPr>
            <a:endParaRPr lang="ru-RU"/>
          </a:p>
        </c:txPr>
        <c:crossAx val="61430016"/>
        <c:crosses val="autoZero"/>
        <c:crossBetween val="between"/>
      </c:valAx>
    </c:plotArea>
    <c:plotVisOnly val="1"/>
  </c:chart>
  <c:spPr>
    <a:solidFill>
      <a:srgbClr val="FFFFFF"/>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6297893294938709"/>
          <c:y val="5.4703223618926884E-2"/>
          <c:w val="0.80210095586617869"/>
          <c:h val="0.61282160754780513"/>
        </c:manualLayout>
      </c:layout>
      <c:barChart>
        <c:barDir val="col"/>
        <c:grouping val="clustered"/>
        <c:ser>
          <c:idx val="0"/>
          <c:order val="0"/>
          <c:tx>
            <c:strRef>
              <c:f>Лист2!$D$1</c:f>
              <c:strCache>
                <c:ptCount val="1"/>
                <c:pt idx="0">
                  <c:v>A-colonies of green color, the large sizes; B-colonies of green color, the microscopic sizes; C-colonies of light green color, the average sizes; D-colonies of light green color, the microscopic sizes</c:v>
                </c:pt>
              </c:strCache>
            </c:strRef>
          </c:tx>
          <c:spPr>
            <a:solidFill>
              <a:srgbClr val="00B050"/>
            </a:solidFill>
          </c:spPr>
          <c:errBars>
            <c:errBarType val="both"/>
            <c:errValType val="percentage"/>
            <c:val val="5"/>
          </c:errBars>
          <c:cat>
            <c:strRef>
              <c:f>Лист2!$C$2:$C$5</c:f>
              <c:strCache>
                <c:ptCount val="4"/>
                <c:pt idx="0">
                  <c:v>A</c:v>
                </c:pt>
                <c:pt idx="1">
                  <c:v>B</c:v>
                </c:pt>
                <c:pt idx="2">
                  <c:v>C</c:v>
                </c:pt>
                <c:pt idx="3">
                  <c:v>D</c:v>
                </c:pt>
              </c:strCache>
            </c:strRef>
          </c:cat>
          <c:val>
            <c:numRef>
              <c:f>Лист2!$D$2:$D$5</c:f>
              <c:numCache>
                <c:formatCode>General</c:formatCode>
                <c:ptCount val="4"/>
                <c:pt idx="0">
                  <c:v>5.7</c:v>
                </c:pt>
                <c:pt idx="1">
                  <c:v>9.7000000000000011</c:v>
                </c:pt>
                <c:pt idx="2">
                  <c:v>71.400000000000006</c:v>
                </c:pt>
                <c:pt idx="3">
                  <c:v>13.2</c:v>
                </c:pt>
              </c:numCache>
            </c:numRef>
          </c:val>
        </c:ser>
        <c:gapWidth val="300"/>
        <c:axId val="95600000"/>
        <c:axId val="95609984"/>
      </c:barChart>
      <c:catAx>
        <c:axId val="95600000"/>
        <c:scaling>
          <c:orientation val="minMax"/>
        </c:scaling>
        <c:axPos val="b"/>
        <c:numFmt formatCode="General" sourceLinked="1"/>
        <c:majorTickMark val="none"/>
        <c:tickLblPos val="nextTo"/>
        <c:txPr>
          <a:bodyPr/>
          <a:lstStyle/>
          <a:p>
            <a:pPr>
              <a:defRPr>
                <a:solidFill>
                  <a:srgbClr val="000000"/>
                </a:solidFill>
                <a:latin typeface="Times New Roman" pitchFamily="18" charset="0"/>
                <a:cs typeface="Times New Roman" pitchFamily="18" charset="0"/>
              </a:defRPr>
            </a:pPr>
            <a:endParaRPr lang="ru-RU"/>
          </a:p>
        </c:txPr>
        <c:crossAx val="95609984"/>
        <c:crosses val="autoZero"/>
        <c:auto val="1"/>
        <c:lblAlgn val="ctr"/>
        <c:lblOffset val="100"/>
      </c:catAx>
      <c:valAx>
        <c:axId val="95609984"/>
        <c:scaling>
          <c:orientation val="minMax"/>
        </c:scaling>
        <c:axPos val="l"/>
        <c:title>
          <c:tx>
            <c:rich>
              <a:bodyPr/>
              <a:lstStyle/>
              <a:p>
                <a:pPr>
                  <a:defRPr sz="1000">
                    <a:solidFill>
                      <a:srgbClr val="000000"/>
                    </a:solidFill>
                    <a:latin typeface="Times New Roman" pitchFamily="18" charset="0"/>
                    <a:cs typeface="Times New Roman" pitchFamily="18" charset="0"/>
                  </a:defRPr>
                </a:pPr>
                <a:r>
                  <a:rPr lang="en-US" sz="1000">
                    <a:solidFill>
                      <a:srgbClr val="000000"/>
                    </a:solidFill>
                    <a:latin typeface="Times New Roman" pitchFamily="18" charset="0"/>
                    <a:cs typeface="Times New Roman" pitchFamily="18" charset="0"/>
                  </a:rPr>
                  <a:t>quantity of mutant colonies</a:t>
                </a:r>
                <a:r>
                  <a:rPr lang="ru-RU" sz="1000">
                    <a:solidFill>
                      <a:srgbClr val="000000"/>
                    </a:solidFill>
                    <a:latin typeface="Times New Roman" pitchFamily="18" charset="0"/>
                    <a:cs typeface="Times New Roman" pitchFamily="18" charset="0"/>
                  </a:rPr>
                  <a:t>,</a:t>
                </a:r>
                <a:r>
                  <a:rPr lang="ru-RU" sz="1000" baseline="0">
                    <a:solidFill>
                      <a:srgbClr val="000000"/>
                    </a:solidFill>
                    <a:latin typeface="Times New Roman" pitchFamily="18" charset="0"/>
                    <a:cs typeface="Times New Roman" pitchFamily="18" charset="0"/>
                  </a:rPr>
                  <a:t> %</a:t>
                </a:r>
                <a:endParaRPr lang="ru-RU" sz="1000">
                  <a:solidFill>
                    <a:srgbClr val="000000"/>
                  </a:solidFill>
                  <a:latin typeface="Times New Roman" pitchFamily="18" charset="0"/>
                  <a:cs typeface="Times New Roman" pitchFamily="18" charset="0"/>
                </a:endParaRPr>
              </a:p>
            </c:rich>
          </c:tx>
          <c:layout>
            <c:manualLayout>
              <c:xMode val="edge"/>
              <c:yMode val="edge"/>
              <c:x val="1.8631891535185099E-2"/>
              <c:y val="3.0012038410929816E-2"/>
            </c:manualLayout>
          </c:layout>
          <c:spPr>
            <a:noFill/>
            <a:ln w="25400">
              <a:noFill/>
            </a:ln>
          </c:spPr>
        </c:title>
        <c:numFmt formatCode="General" sourceLinked="1"/>
        <c:tickLblPos val="nextTo"/>
        <c:txPr>
          <a:bodyPr/>
          <a:lstStyle/>
          <a:p>
            <a:pPr>
              <a:defRPr>
                <a:solidFill>
                  <a:srgbClr val="000000"/>
                </a:solidFill>
                <a:latin typeface="Times New Roman" pitchFamily="18" charset="0"/>
                <a:cs typeface="Times New Roman" pitchFamily="18" charset="0"/>
              </a:defRPr>
            </a:pPr>
            <a:endParaRPr lang="ru-RU"/>
          </a:p>
        </c:txPr>
        <c:crossAx val="95600000"/>
        <c:crosses val="autoZero"/>
        <c:crossBetween val="between"/>
      </c:valAx>
    </c:plotArea>
    <c:legend>
      <c:legendPos val="b"/>
      <c:layout>
        <c:manualLayout>
          <c:xMode val="edge"/>
          <c:yMode val="edge"/>
          <c:x val="1.825444437778713E-2"/>
          <c:y val="0.76408103604008637"/>
          <c:w val="0.96031655568220387"/>
          <c:h val="0.20454689454676225"/>
        </c:manualLayout>
      </c:layout>
      <c:txPr>
        <a:bodyPr/>
        <a:lstStyle/>
        <a:p>
          <a:pPr>
            <a:defRPr>
              <a:solidFill>
                <a:srgbClr val="000000"/>
              </a:solidFill>
              <a:latin typeface="Times New Roman" pitchFamily="18" charset="0"/>
              <a:cs typeface="Times New Roman" pitchFamily="18" charset="0"/>
            </a:defRPr>
          </a:pPr>
          <a:endParaRPr lang="ru-RU"/>
        </a:p>
      </c:txPr>
    </c:legend>
    <c:plotVisOnly val="1"/>
    <c:dispBlanksAs val="gap"/>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manualLayout>
          <c:layoutTarget val="inner"/>
          <c:xMode val="edge"/>
          <c:yMode val="edge"/>
          <c:x val="0.10704753126433465"/>
          <c:y val="5.6690961237561094E-2"/>
          <c:w val="0.86117773992294488"/>
          <c:h val="0.64902743948910013"/>
        </c:manualLayout>
      </c:layout>
      <c:lineChart>
        <c:grouping val="standard"/>
        <c:ser>
          <c:idx val="0"/>
          <c:order val="0"/>
          <c:tx>
            <c:strRef>
              <c:f>Лист4!$A$2</c:f>
              <c:strCache>
                <c:ptCount val="1"/>
                <c:pt idx="0">
                  <c:v>Chlorella pyrenoidosa С-2m1,</c:v>
                </c:pt>
              </c:strCache>
            </c:strRef>
          </c:tx>
          <c:errBars>
            <c:errDir val="y"/>
            <c:errBarType val="both"/>
            <c:errValType val="percentage"/>
            <c:val val="5"/>
          </c:errBars>
          <c:cat>
            <c:numRef>
              <c:f>Лист4!$B$1:$G$1</c:f>
              <c:numCache>
                <c:formatCode>General</c:formatCode>
                <c:ptCount val="6"/>
                <c:pt idx="0">
                  <c:v>0</c:v>
                </c:pt>
                <c:pt idx="1">
                  <c:v>2</c:v>
                </c:pt>
                <c:pt idx="2">
                  <c:v>4</c:v>
                </c:pt>
                <c:pt idx="3">
                  <c:v>6</c:v>
                </c:pt>
                <c:pt idx="4">
                  <c:v>8</c:v>
                </c:pt>
                <c:pt idx="5">
                  <c:v>10</c:v>
                </c:pt>
              </c:numCache>
            </c:numRef>
          </c:cat>
          <c:val>
            <c:numRef>
              <c:f>Лист4!$B$2:$G$2</c:f>
              <c:numCache>
                <c:formatCode>General</c:formatCode>
                <c:ptCount val="6"/>
                <c:pt idx="0">
                  <c:v>1</c:v>
                </c:pt>
                <c:pt idx="1">
                  <c:v>9</c:v>
                </c:pt>
                <c:pt idx="2">
                  <c:v>23</c:v>
                </c:pt>
                <c:pt idx="3">
                  <c:v>45</c:v>
                </c:pt>
                <c:pt idx="4">
                  <c:v>43</c:v>
                </c:pt>
                <c:pt idx="5">
                  <c:v>36</c:v>
                </c:pt>
              </c:numCache>
            </c:numRef>
          </c:val>
        </c:ser>
        <c:ser>
          <c:idx val="1"/>
          <c:order val="1"/>
          <c:tx>
            <c:strRef>
              <c:f>Лист4!$A$3</c:f>
              <c:strCache>
                <c:ptCount val="1"/>
                <c:pt idx="0">
                  <c:v>Chlorella pyrenoidosa C-2</c:v>
                </c:pt>
              </c:strCache>
            </c:strRef>
          </c:tx>
          <c:errBars>
            <c:errDir val="y"/>
            <c:errBarType val="both"/>
            <c:errValType val="percentage"/>
            <c:val val="5"/>
          </c:errBars>
          <c:cat>
            <c:numRef>
              <c:f>Лист4!$B$1:$G$1</c:f>
              <c:numCache>
                <c:formatCode>General</c:formatCode>
                <c:ptCount val="6"/>
                <c:pt idx="0">
                  <c:v>0</c:v>
                </c:pt>
                <c:pt idx="1">
                  <c:v>2</c:v>
                </c:pt>
                <c:pt idx="2">
                  <c:v>4</c:v>
                </c:pt>
                <c:pt idx="3">
                  <c:v>6</c:v>
                </c:pt>
                <c:pt idx="4">
                  <c:v>8</c:v>
                </c:pt>
                <c:pt idx="5">
                  <c:v>10</c:v>
                </c:pt>
              </c:numCache>
            </c:numRef>
          </c:cat>
          <c:val>
            <c:numRef>
              <c:f>Лист4!$B$3:$G$3</c:f>
              <c:numCache>
                <c:formatCode>General</c:formatCode>
                <c:ptCount val="6"/>
                <c:pt idx="0">
                  <c:v>1</c:v>
                </c:pt>
                <c:pt idx="1">
                  <c:v>4</c:v>
                </c:pt>
                <c:pt idx="2">
                  <c:v>10</c:v>
                </c:pt>
                <c:pt idx="3">
                  <c:v>29</c:v>
                </c:pt>
                <c:pt idx="4">
                  <c:v>26</c:v>
                </c:pt>
                <c:pt idx="5">
                  <c:v>19</c:v>
                </c:pt>
              </c:numCache>
            </c:numRef>
          </c:val>
        </c:ser>
        <c:ser>
          <c:idx val="2"/>
          <c:order val="2"/>
          <c:tx>
            <c:strRef>
              <c:f>Лист4!$A$4</c:f>
              <c:strCache>
                <c:ptCount val="1"/>
                <c:pt idx="0">
                  <c:v>Chlorella pyrenoidosa С-2m2  </c:v>
                </c:pt>
              </c:strCache>
            </c:strRef>
          </c:tx>
          <c:errBars>
            <c:errDir val="y"/>
            <c:errBarType val="both"/>
            <c:errValType val="percentage"/>
            <c:val val="5"/>
          </c:errBars>
          <c:cat>
            <c:numRef>
              <c:f>Лист4!$B$1:$G$1</c:f>
              <c:numCache>
                <c:formatCode>General</c:formatCode>
                <c:ptCount val="6"/>
                <c:pt idx="0">
                  <c:v>0</c:v>
                </c:pt>
                <c:pt idx="1">
                  <c:v>2</c:v>
                </c:pt>
                <c:pt idx="2">
                  <c:v>4</c:v>
                </c:pt>
                <c:pt idx="3">
                  <c:v>6</c:v>
                </c:pt>
                <c:pt idx="4">
                  <c:v>8</c:v>
                </c:pt>
                <c:pt idx="5">
                  <c:v>10</c:v>
                </c:pt>
              </c:numCache>
            </c:numRef>
          </c:cat>
          <c:val>
            <c:numRef>
              <c:f>Лист4!$B$4:$G$4</c:f>
              <c:numCache>
                <c:formatCode>General</c:formatCode>
                <c:ptCount val="6"/>
                <c:pt idx="0">
                  <c:v>1</c:v>
                </c:pt>
                <c:pt idx="1">
                  <c:v>13</c:v>
                </c:pt>
                <c:pt idx="2">
                  <c:v>36</c:v>
                </c:pt>
                <c:pt idx="3">
                  <c:v>51</c:v>
                </c:pt>
                <c:pt idx="4">
                  <c:v>49</c:v>
                </c:pt>
                <c:pt idx="5">
                  <c:v>38</c:v>
                </c:pt>
              </c:numCache>
            </c:numRef>
          </c:val>
        </c:ser>
        <c:marker val="1"/>
        <c:axId val="93287936"/>
        <c:axId val="93289856"/>
      </c:lineChart>
      <c:catAx>
        <c:axId val="93287936"/>
        <c:scaling>
          <c:orientation val="minMax"/>
        </c:scaling>
        <c:axPos val="b"/>
        <c:title>
          <c:tx>
            <c:rich>
              <a:bodyPr/>
              <a:lstStyle/>
              <a:p>
                <a:pPr>
                  <a:defRPr sz="1200">
                    <a:solidFill>
                      <a:srgbClr val="000000"/>
                    </a:solidFill>
                    <a:latin typeface="Times New Roman" pitchFamily="18" charset="0"/>
                    <a:cs typeface="Times New Roman" pitchFamily="18" charset="0"/>
                  </a:defRPr>
                </a:pPr>
                <a:r>
                  <a:rPr lang="en-US" sz="1200">
                    <a:solidFill>
                      <a:srgbClr val="000000"/>
                    </a:solidFill>
                    <a:latin typeface="Times New Roman" pitchFamily="18" charset="0"/>
                    <a:cs typeface="Times New Roman" pitchFamily="18" charset="0"/>
                  </a:rPr>
                  <a:t>time of cultivation</a:t>
                </a:r>
                <a:r>
                  <a:rPr lang="ru-RU" sz="1200">
                    <a:solidFill>
                      <a:srgbClr val="000000"/>
                    </a:solidFill>
                    <a:latin typeface="Times New Roman" pitchFamily="18" charset="0"/>
                    <a:cs typeface="Times New Roman" pitchFamily="18" charset="0"/>
                  </a:rPr>
                  <a:t>, </a:t>
                </a:r>
                <a:r>
                  <a:rPr lang="en-US" sz="1200">
                    <a:solidFill>
                      <a:srgbClr val="000000"/>
                    </a:solidFill>
                    <a:latin typeface="Times New Roman" pitchFamily="18" charset="0"/>
                    <a:cs typeface="Times New Roman" pitchFamily="18" charset="0"/>
                  </a:rPr>
                  <a:t>day</a:t>
                </a:r>
                <a:endParaRPr lang="ru-RU" sz="1200">
                  <a:solidFill>
                    <a:srgbClr val="000000"/>
                  </a:solidFill>
                  <a:latin typeface="Times New Roman" pitchFamily="18" charset="0"/>
                  <a:cs typeface="Times New Roman" pitchFamily="18" charset="0"/>
                </a:endParaRPr>
              </a:p>
            </c:rich>
          </c:tx>
          <c:layout>
            <c:manualLayout>
              <c:xMode val="edge"/>
              <c:yMode val="edge"/>
              <c:x val="0.30526176996249454"/>
              <c:y val="0.82987252349356622"/>
            </c:manualLayout>
          </c:layout>
        </c:title>
        <c:numFmt formatCode="General" sourceLinked="1"/>
        <c:majorTickMark val="none"/>
        <c:tickLblPos val="nextTo"/>
        <c:txPr>
          <a:bodyPr/>
          <a:lstStyle/>
          <a:p>
            <a:pPr>
              <a:defRPr sz="1200">
                <a:solidFill>
                  <a:srgbClr val="000000"/>
                </a:solidFill>
                <a:latin typeface="Times New Roman" pitchFamily="18" charset="0"/>
                <a:cs typeface="Times New Roman" pitchFamily="18" charset="0"/>
              </a:defRPr>
            </a:pPr>
            <a:endParaRPr lang="ru-RU"/>
          </a:p>
        </c:txPr>
        <c:crossAx val="93289856"/>
        <c:crosses val="autoZero"/>
        <c:auto val="1"/>
        <c:lblAlgn val="ctr"/>
        <c:lblOffset val="100"/>
      </c:catAx>
      <c:valAx>
        <c:axId val="93289856"/>
        <c:scaling>
          <c:orientation val="minMax"/>
        </c:scaling>
        <c:axPos val="l"/>
        <c:title>
          <c:tx>
            <c:rich>
              <a:bodyPr/>
              <a:lstStyle/>
              <a:p>
                <a:pPr>
                  <a:defRPr sz="1200">
                    <a:solidFill>
                      <a:srgbClr val="000000"/>
                    </a:solidFill>
                    <a:latin typeface="Times New Roman" pitchFamily="18" charset="0"/>
                    <a:cs typeface="Times New Roman" pitchFamily="18" charset="0"/>
                  </a:defRPr>
                </a:pPr>
                <a:r>
                  <a:rPr lang="en-US" sz="1200">
                    <a:solidFill>
                      <a:srgbClr val="000000"/>
                    </a:solidFill>
                    <a:latin typeface="Times New Roman" pitchFamily="18" charset="0"/>
                    <a:cs typeface="Times New Roman" pitchFamily="18" charset="0"/>
                  </a:rPr>
                  <a:t>quantity of cells, mln/ml</a:t>
                </a:r>
                <a:endParaRPr lang="ru-RU" sz="1200">
                  <a:solidFill>
                    <a:srgbClr val="000000"/>
                  </a:solidFill>
                  <a:latin typeface="Times New Roman" pitchFamily="18" charset="0"/>
                  <a:cs typeface="Times New Roman" pitchFamily="18" charset="0"/>
                </a:endParaRPr>
              </a:p>
            </c:rich>
          </c:tx>
          <c:layout>
            <c:manualLayout>
              <c:xMode val="edge"/>
              <c:yMode val="edge"/>
              <c:x val="2.867467648116608E-3"/>
              <c:y val="2.9629422249596805E-4"/>
            </c:manualLayout>
          </c:layout>
        </c:title>
        <c:numFmt formatCode="General" sourceLinked="1"/>
        <c:tickLblPos val="nextTo"/>
        <c:txPr>
          <a:bodyPr/>
          <a:lstStyle/>
          <a:p>
            <a:pPr>
              <a:defRPr sz="1200">
                <a:solidFill>
                  <a:srgbClr val="000000"/>
                </a:solidFill>
                <a:latin typeface="Times New Roman" pitchFamily="18" charset="0"/>
                <a:cs typeface="Times New Roman" pitchFamily="18" charset="0"/>
              </a:defRPr>
            </a:pPr>
            <a:endParaRPr lang="ru-RU"/>
          </a:p>
        </c:txPr>
        <c:crossAx val="93287936"/>
        <c:crosses val="autoZero"/>
        <c:crossBetween val="between"/>
      </c:valAx>
    </c:plotArea>
    <c:legend>
      <c:legendPos val="r"/>
      <c:layout>
        <c:manualLayout>
          <c:xMode val="edge"/>
          <c:yMode val="edge"/>
          <c:x val="0.10589860599939262"/>
          <c:y val="3.2492044383474757E-2"/>
          <c:w val="0.87689723418047427"/>
          <c:h val="0.16465093274354436"/>
        </c:manualLayout>
      </c:layout>
      <c:txPr>
        <a:bodyPr/>
        <a:lstStyle/>
        <a:p>
          <a:pPr>
            <a:defRPr sz="1000">
              <a:solidFill>
                <a:srgbClr val="000000"/>
              </a:solidFill>
              <a:latin typeface="Times New Roman" pitchFamily="18" charset="0"/>
              <a:cs typeface="Times New Roman" pitchFamily="18" charset="0"/>
            </a:defRPr>
          </a:pPr>
          <a:endParaRPr lang="ru-RU"/>
        </a:p>
      </c:txPr>
    </c:legend>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1"/>
  <c:chart>
    <c:autoTitleDeleted val="1"/>
    <c:plotArea>
      <c:layout>
        <c:manualLayout>
          <c:layoutTarget val="inner"/>
          <c:xMode val="edge"/>
          <c:yMode val="edge"/>
          <c:x val="0.14339684580990164"/>
          <c:y val="5.5672124963715333E-2"/>
          <c:w val="0.82506215631149593"/>
          <c:h val="0.65441177554036545"/>
        </c:manualLayout>
      </c:layout>
      <c:barChart>
        <c:barDir val="col"/>
        <c:grouping val="clustered"/>
        <c:ser>
          <c:idx val="0"/>
          <c:order val="0"/>
          <c:tx>
            <c:strRef>
              <c:f>Лист5!$P$1</c:f>
              <c:strCache>
                <c:ptCount val="1"/>
                <c:pt idx="0">
                  <c:v>сухой вес</c:v>
                </c:pt>
              </c:strCache>
            </c:strRef>
          </c:tx>
          <c:errBars>
            <c:errBarType val="both"/>
            <c:errValType val="percentage"/>
            <c:val val="2"/>
          </c:errBars>
          <c:cat>
            <c:strRef>
              <c:f>Лист5!$O$2:$O$4</c:f>
              <c:strCache>
                <c:ptCount val="3"/>
                <c:pt idx="0">
                  <c:v>Chlorella pyrenoidosa C-2</c:v>
                </c:pt>
                <c:pt idx="1">
                  <c:v>Chlorella pyrenoidosa С-2m1,</c:v>
                </c:pt>
                <c:pt idx="2">
                  <c:v>Chlorella pyrenoidosa С-2m2  </c:v>
                </c:pt>
              </c:strCache>
            </c:strRef>
          </c:cat>
          <c:val>
            <c:numRef>
              <c:f>Лист5!$P$2:$P$4</c:f>
              <c:numCache>
                <c:formatCode>General</c:formatCode>
                <c:ptCount val="3"/>
                <c:pt idx="0">
                  <c:v>2.6</c:v>
                </c:pt>
                <c:pt idx="1">
                  <c:v>4.8</c:v>
                </c:pt>
                <c:pt idx="2">
                  <c:v>5.2</c:v>
                </c:pt>
              </c:numCache>
            </c:numRef>
          </c:val>
        </c:ser>
        <c:gapWidth val="300"/>
        <c:axId val="93308416"/>
        <c:axId val="93309952"/>
      </c:barChart>
      <c:catAx>
        <c:axId val="93308416"/>
        <c:scaling>
          <c:orientation val="minMax"/>
        </c:scaling>
        <c:axPos val="b"/>
        <c:numFmt formatCode="General" sourceLinked="1"/>
        <c:majorTickMark val="none"/>
        <c:tickLblPos val="nextTo"/>
        <c:txPr>
          <a:bodyPr/>
          <a:lstStyle/>
          <a:p>
            <a:pPr>
              <a:defRPr sz="1000" i="1">
                <a:solidFill>
                  <a:srgbClr val="000000"/>
                </a:solidFill>
                <a:latin typeface="Times New Roman" pitchFamily="18" charset="0"/>
                <a:cs typeface="Times New Roman" pitchFamily="18" charset="0"/>
              </a:defRPr>
            </a:pPr>
            <a:endParaRPr lang="ru-RU"/>
          </a:p>
        </c:txPr>
        <c:crossAx val="93309952"/>
        <c:crosses val="autoZero"/>
        <c:auto val="1"/>
        <c:lblAlgn val="ctr"/>
        <c:lblOffset val="100"/>
      </c:catAx>
      <c:valAx>
        <c:axId val="93309952"/>
        <c:scaling>
          <c:orientation val="minMax"/>
        </c:scaling>
        <c:axPos val="l"/>
        <c:title>
          <c:tx>
            <c:rich>
              <a:bodyPr/>
              <a:lstStyle/>
              <a:p>
                <a:pPr>
                  <a:defRPr sz="1200">
                    <a:solidFill>
                      <a:srgbClr val="000000"/>
                    </a:solidFill>
                    <a:latin typeface="Times New Roman" pitchFamily="18" charset="0"/>
                    <a:cs typeface="Times New Roman" pitchFamily="18" charset="0"/>
                  </a:defRPr>
                </a:pPr>
                <a:r>
                  <a:rPr lang="en-US" sz="1200">
                    <a:solidFill>
                      <a:srgbClr val="000000"/>
                    </a:solidFill>
                    <a:latin typeface="Times New Roman" pitchFamily="18" charset="0"/>
                    <a:cs typeface="Times New Roman" pitchFamily="18" charset="0"/>
                  </a:rPr>
                  <a:t>quantity of dry weight</a:t>
                </a:r>
                <a:r>
                  <a:rPr lang="ru-RU" sz="1200">
                    <a:solidFill>
                      <a:srgbClr val="000000"/>
                    </a:solidFill>
                    <a:latin typeface="Times New Roman" pitchFamily="18" charset="0"/>
                    <a:cs typeface="Times New Roman" pitchFamily="18" charset="0"/>
                  </a:rPr>
                  <a:t>, </a:t>
                </a:r>
                <a:r>
                  <a:rPr lang="en-US" sz="1200">
                    <a:solidFill>
                      <a:srgbClr val="000000"/>
                    </a:solidFill>
                    <a:latin typeface="Times New Roman" pitchFamily="18" charset="0"/>
                    <a:cs typeface="Times New Roman" pitchFamily="18" charset="0"/>
                  </a:rPr>
                  <a:t>g</a:t>
                </a:r>
                <a:r>
                  <a:rPr lang="ru-RU" sz="1200">
                    <a:solidFill>
                      <a:srgbClr val="000000"/>
                    </a:solidFill>
                    <a:latin typeface="Times New Roman" pitchFamily="18" charset="0"/>
                    <a:cs typeface="Times New Roman" pitchFamily="18" charset="0"/>
                  </a:rPr>
                  <a:t>/</a:t>
                </a:r>
                <a:r>
                  <a:rPr lang="en-US" sz="1200">
                    <a:solidFill>
                      <a:srgbClr val="000000"/>
                    </a:solidFill>
                    <a:latin typeface="Times New Roman" pitchFamily="18" charset="0"/>
                    <a:cs typeface="Times New Roman" pitchFamily="18" charset="0"/>
                  </a:rPr>
                  <a:t>l</a:t>
                </a:r>
                <a:endParaRPr lang="ru-RU" sz="1200">
                  <a:solidFill>
                    <a:srgbClr val="000000"/>
                  </a:solidFill>
                  <a:latin typeface="Times New Roman" pitchFamily="18" charset="0"/>
                  <a:cs typeface="Times New Roman" pitchFamily="18" charset="0"/>
                </a:endParaRPr>
              </a:p>
            </c:rich>
          </c:tx>
          <c:layout/>
        </c:title>
        <c:numFmt formatCode="General" sourceLinked="1"/>
        <c:tickLblPos val="nextTo"/>
        <c:txPr>
          <a:bodyPr/>
          <a:lstStyle/>
          <a:p>
            <a:pPr>
              <a:defRPr sz="1200">
                <a:solidFill>
                  <a:srgbClr val="000000"/>
                </a:solidFill>
                <a:latin typeface="Times New Roman" pitchFamily="18" charset="0"/>
                <a:cs typeface="Times New Roman" pitchFamily="18" charset="0"/>
              </a:defRPr>
            </a:pPr>
            <a:endParaRPr lang="ru-RU"/>
          </a:p>
        </c:txPr>
        <c:crossAx val="93308416"/>
        <c:crosses val="autoZero"/>
        <c:crossBetween val="between"/>
      </c:valAx>
    </c:plotArea>
    <c:plotVisOnly val="1"/>
    <c:dispBlanksAs val="gap"/>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1"/>
  <c:chart>
    <c:autoTitleDeleted val="1"/>
    <c:plotArea>
      <c:layout>
        <c:manualLayout>
          <c:layoutTarget val="inner"/>
          <c:xMode val="edge"/>
          <c:yMode val="edge"/>
          <c:x val="0.13963363954505686"/>
          <c:y val="3.7171457004039149E-2"/>
          <c:w val="0.82882545931758678"/>
          <c:h val="0.72681672685872134"/>
        </c:manualLayout>
      </c:layout>
      <c:barChart>
        <c:barDir val="col"/>
        <c:grouping val="clustered"/>
        <c:ser>
          <c:idx val="0"/>
          <c:order val="0"/>
          <c:tx>
            <c:strRef>
              <c:f>Лист7!$B$7</c:f>
              <c:strCache>
                <c:ptCount val="1"/>
                <c:pt idx="0">
                  <c:v>количесвто липидов</c:v>
                </c:pt>
              </c:strCache>
            </c:strRef>
          </c:tx>
          <c:errBars>
            <c:errBarType val="both"/>
            <c:errValType val="percentage"/>
            <c:val val="2"/>
          </c:errBars>
          <c:cat>
            <c:strRef>
              <c:f>Лист7!$A$8:$A$10</c:f>
              <c:strCache>
                <c:ptCount val="3"/>
                <c:pt idx="0">
                  <c:v>Chlorella pyrenoidosa C-2</c:v>
                </c:pt>
                <c:pt idx="1">
                  <c:v>Chlorella pyrenoidosa С-2m1,</c:v>
                </c:pt>
                <c:pt idx="2">
                  <c:v>Chlorella pyrenoidosa С-2m2  </c:v>
                </c:pt>
              </c:strCache>
            </c:strRef>
          </c:cat>
          <c:val>
            <c:numRef>
              <c:f>Лист7!$B$8:$B$10</c:f>
              <c:numCache>
                <c:formatCode>General</c:formatCode>
                <c:ptCount val="3"/>
                <c:pt idx="0">
                  <c:v>12</c:v>
                </c:pt>
                <c:pt idx="1">
                  <c:v>14</c:v>
                </c:pt>
                <c:pt idx="2">
                  <c:v>17</c:v>
                </c:pt>
              </c:numCache>
            </c:numRef>
          </c:val>
        </c:ser>
        <c:gapWidth val="300"/>
        <c:axId val="93338240"/>
        <c:axId val="93344128"/>
      </c:barChart>
      <c:catAx>
        <c:axId val="93338240"/>
        <c:scaling>
          <c:orientation val="minMax"/>
        </c:scaling>
        <c:axPos val="b"/>
        <c:numFmt formatCode="General" sourceLinked="1"/>
        <c:majorTickMark val="none"/>
        <c:tickLblPos val="nextTo"/>
        <c:txPr>
          <a:bodyPr/>
          <a:lstStyle/>
          <a:p>
            <a:pPr>
              <a:defRPr sz="1200" i="1">
                <a:solidFill>
                  <a:srgbClr val="000000"/>
                </a:solidFill>
                <a:latin typeface="Times New Roman" pitchFamily="18" charset="0"/>
                <a:cs typeface="Times New Roman" pitchFamily="18" charset="0"/>
              </a:defRPr>
            </a:pPr>
            <a:endParaRPr lang="ru-RU"/>
          </a:p>
        </c:txPr>
        <c:crossAx val="93344128"/>
        <c:crosses val="autoZero"/>
        <c:auto val="1"/>
        <c:lblAlgn val="ctr"/>
        <c:lblOffset val="100"/>
      </c:catAx>
      <c:valAx>
        <c:axId val="93344128"/>
        <c:scaling>
          <c:orientation val="minMax"/>
        </c:scaling>
        <c:axPos val="l"/>
        <c:title>
          <c:tx>
            <c:rich>
              <a:bodyPr/>
              <a:lstStyle/>
              <a:p>
                <a:pPr>
                  <a:defRPr sz="1200">
                    <a:solidFill>
                      <a:srgbClr val="000000"/>
                    </a:solidFill>
                    <a:latin typeface="Times New Roman" pitchFamily="18" charset="0"/>
                    <a:cs typeface="Times New Roman" pitchFamily="18" charset="0"/>
                  </a:defRPr>
                </a:pPr>
                <a:r>
                  <a:rPr lang="en-US" sz="1200">
                    <a:solidFill>
                      <a:srgbClr val="000000"/>
                    </a:solidFill>
                    <a:latin typeface="Times New Roman" pitchFamily="18" charset="0"/>
                    <a:cs typeface="Times New Roman" pitchFamily="18" charset="0"/>
                  </a:rPr>
                  <a:t>quantity of lipids</a:t>
                </a:r>
                <a:r>
                  <a:rPr lang="ru-RU" sz="1200">
                    <a:solidFill>
                      <a:srgbClr val="000000"/>
                    </a:solidFill>
                    <a:latin typeface="Times New Roman" pitchFamily="18" charset="0"/>
                    <a:cs typeface="Times New Roman" pitchFamily="18" charset="0"/>
                  </a:rPr>
                  <a:t>, %</a:t>
                </a:r>
              </a:p>
            </c:rich>
          </c:tx>
          <c:layout>
            <c:manualLayout>
              <c:xMode val="edge"/>
              <c:yMode val="edge"/>
              <c:x val="8.333416118104689E-3"/>
              <c:y val="1.9851637648346569E-2"/>
            </c:manualLayout>
          </c:layout>
        </c:title>
        <c:numFmt formatCode="General" sourceLinked="1"/>
        <c:tickLblPos val="nextTo"/>
        <c:txPr>
          <a:bodyPr/>
          <a:lstStyle/>
          <a:p>
            <a:pPr>
              <a:defRPr sz="1200">
                <a:solidFill>
                  <a:srgbClr val="000000"/>
                </a:solidFill>
                <a:latin typeface="Times New Roman" pitchFamily="18" charset="0"/>
                <a:cs typeface="Times New Roman" pitchFamily="18" charset="0"/>
              </a:defRPr>
            </a:pPr>
            <a:endParaRPr lang="ru-RU"/>
          </a:p>
        </c:txPr>
        <c:crossAx val="93338240"/>
        <c:crosses val="autoZero"/>
        <c:crossBetween val="between"/>
      </c:valAx>
    </c:plotArea>
    <c:plotVisOnly val="1"/>
    <c:dispBlanksAs val="gap"/>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22228952150279"/>
          <c:y val="0.19115008351228821"/>
          <c:w val="0.76635288566457638"/>
          <c:h val="0.66236612056557465"/>
        </c:manualLayout>
      </c:layout>
      <c:scatterChart>
        <c:scatterStyle val="smoothMarker"/>
        <c:ser>
          <c:idx val="0"/>
          <c:order val="0"/>
          <c:tx>
            <c:strRef>
              <c:f>Growth!$C$36</c:f>
              <c:strCache>
                <c:ptCount val="1"/>
                <c:pt idx="0">
                  <c:v>TAP</c:v>
                </c:pt>
              </c:strCache>
            </c:strRef>
          </c:tx>
          <c:xVal>
            <c:numRef>
              <c:f>Growth!$B$37:$B$45</c:f>
              <c:numCache>
                <c:formatCode>General</c:formatCode>
                <c:ptCount val="9"/>
                <c:pt idx="0">
                  <c:v>0</c:v>
                </c:pt>
                <c:pt idx="1">
                  <c:v>1</c:v>
                </c:pt>
                <c:pt idx="2">
                  <c:v>2</c:v>
                </c:pt>
                <c:pt idx="3">
                  <c:v>3</c:v>
                </c:pt>
                <c:pt idx="4">
                  <c:v>4</c:v>
                </c:pt>
                <c:pt idx="5">
                  <c:v>7</c:v>
                </c:pt>
                <c:pt idx="6">
                  <c:v>8</c:v>
                </c:pt>
                <c:pt idx="7">
                  <c:v>9</c:v>
                </c:pt>
                <c:pt idx="8">
                  <c:v>10</c:v>
                </c:pt>
              </c:numCache>
            </c:numRef>
          </c:xVal>
          <c:yVal>
            <c:numRef>
              <c:f>Growth!$C$37:$C$45</c:f>
              <c:numCache>
                <c:formatCode>General</c:formatCode>
                <c:ptCount val="9"/>
                <c:pt idx="0">
                  <c:v>74.5</c:v>
                </c:pt>
                <c:pt idx="1">
                  <c:v>330</c:v>
                </c:pt>
                <c:pt idx="2">
                  <c:v>6175</c:v>
                </c:pt>
                <c:pt idx="3">
                  <c:v>7400</c:v>
                </c:pt>
                <c:pt idx="4">
                  <c:v>6775</c:v>
                </c:pt>
                <c:pt idx="5">
                  <c:v>6575</c:v>
                </c:pt>
                <c:pt idx="6">
                  <c:v>7175</c:v>
                </c:pt>
                <c:pt idx="7">
                  <c:v>6275</c:v>
                </c:pt>
                <c:pt idx="8">
                  <c:v>7150</c:v>
                </c:pt>
              </c:numCache>
            </c:numRef>
          </c:yVal>
          <c:smooth val="1"/>
        </c:ser>
        <c:ser>
          <c:idx val="1"/>
          <c:order val="1"/>
          <c:tx>
            <c:strRef>
              <c:f>Growth!$D$36</c:f>
              <c:strCache>
                <c:ptCount val="1"/>
                <c:pt idx="0">
                  <c:v>1/10N </c:v>
                </c:pt>
              </c:strCache>
            </c:strRef>
          </c:tx>
          <c:xVal>
            <c:numRef>
              <c:f>Growth!$B$37:$B$45</c:f>
              <c:numCache>
                <c:formatCode>General</c:formatCode>
                <c:ptCount val="9"/>
                <c:pt idx="0">
                  <c:v>0</c:v>
                </c:pt>
                <c:pt idx="1">
                  <c:v>1</c:v>
                </c:pt>
                <c:pt idx="2">
                  <c:v>2</c:v>
                </c:pt>
                <c:pt idx="3">
                  <c:v>3</c:v>
                </c:pt>
                <c:pt idx="4">
                  <c:v>4</c:v>
                </c:pt>
                <c:pt idx="5">
                  <c:v>7</c:v>
                </c:pt>
                <c:pt idx="6">
                  <c:v>8</c:v>
                </c:pt>
                <c:pt idx="7">
                  <c:v>9</c:v>
                </c:pt>
                <c:pt idx="8">
                  <c:v>10</c:v>
                </c:pt>
              </c:numCache>
            </c:numRef>
          </c:xVal>
          <c:yVal>
            <c:numRef>
              <c:f>Growth!$D$37:$D$45</c:f>
              <c:numCache>
                <c:formatCode>General</c:formatCode>
                <c:ptCount val="9"/>
                <c:pt idx="0">
                  <c:v>77.5</c:v>
                </c:pt>
                <c:pt idx="1">
                  <c:v>450</c:v>
                </c:pt>
                <c:pt idx="2">
                  <c:v>2190</c:v>
                </c:pt>
                <c:pt idx="3">
                  <c:v>2270</c:v>
                </c:pt>
                <c:pt idx="4">
                  <c:v>2030</c:v>
                </c:pt>
                <c:pt idx="5">
                  <c:v>2375</c:v>
                </c:pt>
                <c:pt idx="6">
                  <c:v>1800</c:v>
                </c:pt>
                <c:pt idx="7">
                  <c:v>1950</c:v>
                </c:pt>
                <c:pt idx="8">
                  <c:v>1825</c:v>
                </c:pt>
              </c:numCache>
            </c:numRef>
          </c:yVal>
          <c:smooth val="1"/>
        </c:ser>
        <c:axId val="93368704"/>
        <c:axId val="93370624"/>
      </c:scatterChart>
      <c:valAx>
        <c:axId val="93368704"/>
        <c:scaling>
          <c:orientation val="minMax"/>
        </c:scaling>
        <c:axPos val="b"/>
        <c:title>
          <c:tx>
            <c:rich>
              <a:bodyPr/>
              <a:lstStyle/>
              <a:p>
                <a:pPr>
                  <a:defRPr/>
                </a:pPr>
                <a:r>
                  <a:rPr lang="en-US"/>
                  <a:t>Time (Days)</a:t>
                </a:r>
              </a:p>
            </c:rich>
          </c:tx>
          <c:layout/>
        </c:title>
        <c:numFmt formatCode="General" sourceLinked="1"/>
        <c:tickLblPos val="nextTo"/>
        <c:crossAx val="93370624"/>
        <c:crosses val="autoZero"/>
        <c:crossBetween val="midCat"/>
      </c:valAx>
      <c:valAx>
        <c:axId val="93370624"/>
        <c:scaling>
          <c:orientation val="minMax"/>
          <c:min val="0"/>
        </c:scaling>
        <c:axPos val="l"/>
        <c:majorGridlines/>
        <c:title>
          <c:tx>
            <c:rich>
              <a:bodyPr/>
              <a:lstStyle/>
              <a:p>
                <a:pPr>
                  <a:defRPr/>
                </a:pPr>
                <a:r>
                  <a:rPr lang="en-US" dirty="0"/>
                  <a:t>Cells *10^4/ml</a:t>
                </a:r>
              </a:p>
            </c:rich>
          </c:tx>
          <c:layout/>
        </c:title>
        <c:numFmt formatCode="General" sourceLinked="1"/>
        <c:tickLblPos val="nextTo"/>
        <c:crossAx val="93368704"/>
        <c:crosses val="autoZero"/>
        <c:crossBetween val="midCat"/>
      </c:valAx>
    </c:plotArea>
    <c:plotVisOnly val="1"/>
    <c:dispBlanksAs val="gap"/>
  </c:chart>
  <c:txPr>
    <a:bodyPr/>
    <a:lstStyle/>
    <a:p>
      <a:pPr>
        <a:defRPr sz="800"/>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79" y="235"/>
              <a:ext cx="1864" cy="3635"/>
              <a:chOff x="3002" y="768"/>
              <a:chExt cx="1864" cy="3635"/>
            </a:xfrm>
          </p:grpSpPr>
          <p:sp>
            <p:nvSpPr>
              <p:cNvPr id="39" name="Freeform 4"/>
              <p:cNvSpPr>
                <a:spLocks/>
              </p:cNvSpPr>
              <p:nvPr userDrawn="1"/>
            </p:nvSpPr>
            <p:spPr bwMode="ltGray">
              <a:xfrm rot="12185230" flipV="1">
                <a:off x="3533" y="76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ru-RU"/>
              </a:p>
            </p:txBody>
          </p:sp>
          <p:sp>
            <p:nvSpPr>
              <p:cNvPr id="40" name="Freeform 5"/>
              <p:cNvSpPr>
                <a:spLocks/>
              </p:cNvSpPr>
              <p:nvPr userDrawn="1"/>
            </p:nvSpPr>
            <p:spPr bwMode="ltGray">
              <a:xfrm rot="12185230" flipV="1">
                <a:off x="4026"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ru-RU"/>
              </a:p>
            </p:txBody>
          </p:sp>
          <p:sp>
            <p:nvSpPr>
              <p:cNvPr id="41" name="Freeform 6"/>
              <p:cNvSpPr>
                <a:spLocks/>
              </p:cNvSpPr>
              <p:nvPr userDrawn="1"/>
            </p:nvSpPr>
            <p:spPr bwMode="ltGray">
              <a:xfrm rot="12185230" flipV="1">
                <a:off x="3636" y="215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ru-RU"/>
              </a:p>
            </p:txBody>
          </p:sp>
          <p:sp>
            <p:nvSpPr>
              <p:cNvPr id="42" name="Freeform 7"/>
              <p:cNvSpPr>
                <a:spLocks/>
              </p:cNvSpPr>
              <p:nvPr userDrawn="1"/>
            </p:nvSpPr>
            <p:spPr bwMode="ltGray">
              <a:xfrm rot="12185230" flipV="1">
                <a:off x="3977"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ru-RU"/>
              </a:p>
            </p:txBody>
          </p:sp>
          <p:sp>
            <p:nvSpPr>
              <p:cNvPr id="43" name="Freeform 8"/>
              <p:cNvSpPr>
                <a:spLocks/>
              </p:cNvSpPr>
              <p:nvPr userDrawn="1"/>
            </p:nvSpPr>
            <p:spPr bwMode="ltGray">
              <a:xfrm rot="12185230" flipV="1">
                <a:off x="3835" y="220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ru-RU"/>
              </a:p>
            </p:txBody>
          </p:sp>
          <p:sp>
            <p:nvSpPr>
              <p:cNvPr id="44" name="Freeform 9"/>
              <p:cNvSpPr>
                <a:spLocks/>
              </p:cNvSpPr>
              <p:nvPr userDrawn="1"/>
            </p:nvSpPr>
            <p:spPr bwMode="ltGray">
              <a:xfrm rot="12185230" flipV="1">
                <a:off x="3886" y="1318"/>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ru-RU"/>
              </a:p>
            </p:txBody>
          </p:sp>
          <p:sp>
            <p:nvSpPr>
              <p:cNvPr id="45" name="Freeform 10"/>
              <p:cNvSpPr>
                <a:spLocks/>
              </p:cNvSpPr>
              <p:nvPr userDrawn="1"/>
            </p:nvSpPr>
            <p:spPr bwMode="ltGray">
              <a:xfrm rot="12185230" flipV="1">
                <a:off x="3002"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ru-RU"/>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ru-RU"/>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ru-RU"/>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ru-RU"/>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ru-RU"/>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ru-RU"/>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ru-RU"/>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3" name="Group 21"/>
            <p:cNvGrpSpPr>
              <a:grpSpLocks/>
            </p:cNvGrpSpPr>
            <p:nvPr userDrawn="1"/>
          </p:nvGrpSpPr>
          <p:grpSpPr bwMode="auto">
            <a:xfrm rot="-6691250">
              <a:off x="3633" y="109"/>
              <a:ext cx="356" cy="608"/>
              <a:chOff x="1737" y="866"/>
              <a:chExt cx="129" cy="157"/>
            </a:xfrm>
          </p:grpSpPr>
          <p:sp>
            <p:nvSpPr>
              <p:cNvPr id="33" name="Freeform 22"/>
              <p:cNvSpPr>
                <a:spLocks/>
              </p:cNvSpPr>
              <p:nvPr userDrawn="1"/>
            </p:nvSpPr>
            <p:spPr bwMode="ltGray">
              <a:xfrm>
                <a:off x="173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4" name="Freeform 23"/>
              <p:cNvSpPr>
                <a:spLocks/>
              </p:cNvSpPr>
              <p:nvPr userDrawn="1"/>
            </p:nvSpPr>
            <p:spPr bwMode="ltGray">
              <a:xfrm>
                <a:off x="179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5" name="Freeform 24"/>
              <p:cNvSpPr>
                <a:spLocks/>
              </p:cNvSpPr>
              <p:nvPr userDrawn="1"/>
            </p:nvSpPr>
            <p:spPr bwMode="ltGray">
              <a:xfrm>
                <a:off x="178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4" name="Group 25"/>
            <p:cNvGrpSpPr>
              <a:grpSpLocks/>
            </p:cNvGrpSpPr>
            <p:nvPr userDrawn="1"/>
          </p:nvGrpSpPr>
          <p:grpSpPr bwMode="auto">
            <a:xfrm rot="8524840">
              <a:off x="676" y="3298"/>
              <a:ext cx="500" cy="500"/>
              <a:chOff x="1727" y="876"/>
              <a:chExt cx="129" cy="156"/>
            </a:xfrm>
          </p:grpSpPr>
          <p:sp>
            <p:nvSpPr>
              <p:cNvPr id="30" name="Freeform 26"/>
              <p:cNvSpPr>
                <a:spLocks/>
              </p:cNvSpPr>
              <p:nvPr userDrawn="1"/>
            </p:nvSpPr>
            <p:spPr bwMode="ltGray">
              <a:xfrm>
                <a:off x="1727" y="87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1" name="Freeform 27"/>
              <p:cNvSpPr>
                <a:spLocks/>
              </p:cNvSpPr>
              <p:nvPr userDrawn="1"/>
            </p:nvSpPr>
            <p:spPr bwMode="ltGray">
              <a:xfrm>
                <a:off x="1786" y="90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2" name="Freeform 28"/>
              <p:cNvSpPr>
                <a:spLocks/>
              </p:cNvSpPr>
              <p:nvPr userDrawn="1"/>
            </p:nvSpPr>
            <p:spPr bwMode="ltGray">
              <a:xfrm>
                <a:off x="1772" y="100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5" name="Group 29"/>
            <p:cNvGrpSpPr>
              <a:grpSpLocks/>
            </p:cNvGrpSpPr>
            <p:nvPr userDrawn="1"/>
          </p:nvGrpSpPr>
          <p:grpSpPr bwMode="auto">
            <a:xfrm rot="4106450" flipH="1">
              <a:off x="404" y="25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6" name="Group 33"/>
            <p:cNvGrpSpPr>
              <a:grpSpLocks/>
            </p:cNvGrpSpPr>
            <p:nvPr userDrawn="1"/>
          </p:nvGrpSpPr>
          <p:grpSpPr bwMode="auto">
            <a:xfrm rot="10015322" flipH="1">
              <a:off x="463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ru-RU"/>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ru-RU"/>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ru-RU"/>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ru-RU"/>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ru-RU"/>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ru-RU"/>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ru-RU"/>
            </a:p>
          </p:txBody>
        </p:sp>
      </p:grpSp>
      <p:sp>
        <p:nvSpPr>
          <p:cNvPr id="82991"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8299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6D34C1FC-14FA-44F9-BB05-86E4E65B874D}" type="datetimeFigureOut">
              <a:rPr lang="ru-RU"/>
              <a:pPr>
                <a:defRPr/>
              </a:pPr>
              <a:t>14.10.2012</a:t>
            </a:fld>
            <a:endParaRPr lang="ru-RU"/>
          </a:p>
        </p:txBody>
      </p:sp>
      <p:sp>
        <p:nvSpPr>
          <p:cNvPr id="47" name="Rectangle 45"/>
          <p:cNvSpPr>
            <a:spLocks noGrp="1" noChangeArrowheads="1"/>
          </p:cNvSpPr>
          <p:nvPr>
            <p:ph type="ftr" sz="quarter" idx="11"/>
          </p:nvPr>
        </p:nvSpPr>
        <p:spPr/>
        <p:txBody>
          <a:bodyPr/>
          <a:lstStyle>
            <a:lvl1pPr>
              <a:defRPr/>
            </a:lvl1pPr>
          </a:lstStyle>
          <a:p>
            <a:pPr>
              <a:defRPr/>
            </a:pPr>
            <a:endParaRPr lang="ru-RU"/>
          </a:p>
        </p:txBody>
      </p:sp>
      <p:sp>
        <p:nvSpPr>
          <p:cNvPr id="48" name="Rectangle 46"/>
          <p:cNvSpPr>
            <a:spLocks noGrp="1" noChangeArrowheads="1"/>
          </p:cNvSpPr>
          <p:nvPr>
            <p:ph type="sldNum" sz="quarter" idx="12"/>
          </p:nvPr>
        </p:nvSpPr>
        <p:spPr/>
        <p:txBody>
          <a:bodyPr/>
          <a:lstStyle>
            <a:lvl1pPr>
              <a:defRPr/>
            </a:lvl1pPr>
          </a:lstStyle>
          <a:p>
            <a:pPr>
              <a:defRPr/>
            </a:pPr>
            <a:fld id="{C2C39D9F-DD29-4FED-9FE6-904488EB4B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BF0EA1ED-0D82-47FC-B837-3417F5FCF8B0}" type="datetimeFigureOut">
              <a:rPr lang="ru-RU"/>
              <a:pPr>
                <a:defRPr/>
              </a:pPr>
              <a:t>14.10.2012</a:t>
            </a:fld>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142060D7-35F7-46A1-BDAC-446F2297E95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AE7FE18F-BE9C-447E-B8E9-98705933AEFE}" type="datetimeFigureOut">
              <a:rPr lang="ru-RU"/>
              <a:pPr>
                <a:defRPr/>
              </a:pPr>
              <a:t>14.10.2012</a:t>
            </a:fld>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D94ADAC8-1943-4856-B67A-3A97B8C5C14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fld id="{352BF75C-1817-4CCA-98CA-E14D1E2C428E}" type="datetimeFigureOut">
              <a:rPr lang="ru-RU"/>
              <a:pPr>
                <a:defRPr/>
              </a:pPr>
              <a:t>14.10.2012</a:t>
            </a:fld>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21381225-9F45-47BC-A531-A8A7FE8E834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fld id="{B43CC936-6522-49E3-86D9-0E7770E76861}" type="datetimeFigureOut">
              <a:rPr lang="ru-RU"/>
              <a:pPr>
                <a:defRPr/>
              </a:pPr>
              <a:t>14.10.2012</a:t>
            </a:fld>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CDB6F8D3-EF49-4942-A312-C6D21F52BC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fld id="{2BF71EA9-131C-4709-BF76-E4D7C7CEB807}" type="datetimeFigureOut">
              <a:rPr lang="ru-RU"/>
              <a:pPr>
                <a:defRPr/>
              </a:pPr>
              <a:t>14.10.2012</a:t>
            </a:fld>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82F8B63B-56E5-46C1-A321-761ACD11A9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fld id="{57E104A4-4575-442A-9AC8-33C8618F986E}" type="datetimeFigureOut">
              <a:rPr lang="ru-RU"/>
              <a:pPr>
                <a:defRPr/>
              </a:pPr>
              <a:t>14.10.2012</a:t>
            </a:fld>
            <a:endParaRPr lang="ru-RU"/>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F5EBD267-412A-4BA6-B499-E32A4715E04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fld id="{B3D79044-6714-4689-903A-E63CAB074060}" type="datetimeFigureOut">
              <a:rPr lang="ru-RU"/>
              <a:pPr>
                <a:defRPr/>
              </a:pPr>
              <a:t>14.10.2012</a:t>
            </a:fld>
            <a:endParaRPr lang="ru-RU"/>
          </a:p>
        </p:txBody>
      </p:sp>
      <p:sp>
        <p:nvSpPr>
          <p:cNvPr id="4" name="Rectangle 48"/>
          <p:cNvSpPr>
            <a:spLocks noGrp="1" noChangeArrowheads="1"/>
          </p:cNvSpPr>
          <p:nvPr>
            <p:ph type="ftr" sz="quarter" idx="11"/>
          </p:nvPr>
        </p:nvSpPr>
        <p:spPr>
          <a:ln/>
        </p:spPr>
        <p:txBody>
          <a:bodyPr/>
          <a:lstStyle>
            <a:lvl1pPr>
              <a:defRPr/>
            </a:lvl1pPr>
          </a:lstStyle>
          <a:p>
            <a:pPr>
              <a:defRPr/>
            </a:pPr>
            <a:endParaRPr lang="ru-RU"/>
          </a:p>
        </p:txBody>
      </p:sp>
      <p:sp>
        <p:nvSpPr>
          <p:cNvPr id="5" name="Rectangle 49"/>
          <p:cNvSpPr>
            <a:spLocks noGrp="1" noChangeArrowheads="1"/>
          </p:cNvSpPr>
          <p:nvPr>
            <p:ph type="sldNum" sz="quarter" idx="12"/>
          </p:nvPr>
        </p:nvSpPr>
        <p:spPr>
          <a:ln/>
        </p:spPr>
        <p:txBody>
          <a:bodyPr/>
          <a:lstStyle>
            <a:lvl1pPr>
              <a:defRPr/>
            </a:lvl1pPr>
          </a:lstStyle>
          <a:p>
            <a:pPr>
              <a:defRPr/>
            </a:pPr>
            <a:fld id="{6C993306-BAF9-4E28-8E05-488505D9A5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164403FE-38BC-42FE-96D6-08CA2FEADB4D}" type="datetimeFigureOut">
              <a:rPr lang="ru-RU"/>
              <a:pPr>
                <a:defRPr/>
              </a:pPr>
              <a:t>14.10.2012</a:t>
            </a:fld>
            <a:endParaRPr lang="ru-RU"/>
          </a:p>
        </p:txBody>
      </p:sp>
      <p:sp>
        <p:nvSpPr>
          <p:cNvPr id="3" name="Rectangle 48"/>
          <p:cNvSpPr>
            <a:spLocks noGrp="1" noChangeArrowheads="1"/>
          </p:cNvSpPr>
          <p:nvPr>
            <p:ph type="ftr" sz="quarter" idx="11"/>
          </p:nvPr>
        </p:nvSpPr>
        <p:spPr>
          <a:ln/>
        </p:spPr>
        <p:txBody>
          <a:bodyPr/>
          <a:lstStyle>
            <a:lvl1pPr>
              <a:defRPr/>
            </a:lvl1pPr>
          </a:lstStyle>
          <a:p>
            <a:pPr>
              <a:defRPr/>
            </a:pPr>
            <a:endParaRPr lang="ru-RU"/>
          </a:p>
        </p:txBody>
      </p:sp>
      <p:sp>
        <p:nvSpPr>
          <p:cNvPr id="4" name="Rectangle 49"/>
          <p:cNvSpPr>
            <a:spLocks noGrp="1" noChangeArrowheads="1"/>
          </p:cNvSpPr>
          <p:nvPr>
            <p:ph type="sldNum" sz="quarter" idx="12"/>
          </p:nvPr>
        </p:nvSpPr>
        <p:spPr>
          <a:ln/>
        </p:spPr>
        <p:txBody>
          <a:bodyPr/>
          <a:lstStyle>
            <a:lvl1pPr>
              <a:defRPr/>
            </a:lvl1pPr>
          </a:lstStyle>
          <a:p>
            <a:pPr>
              <a:defRPr/>
            </a:pPr>
            <a:fld id="{81C774D4-87EB-436E-9586-77A47064A8C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fld id="{45069959-7686-4AF3-BE90-0AE20C21285C}" type="datetimeFigureOut">
              <a:rPr lang="ru-RU"/>
              <a:pPr>
                <a:defRPr/>
              </a:pPr>
              <a:t>14.10.2012</a:t>
            </a:fld>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2A309B02-DFAD-44BD-A8F4-6B966282065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fld id="{2BB702E4-6762-4F12-BE54-0AABFA70CD74}" type="datetimeFigureOut">
              <a:rPr lang="ru-RU"/>
              <a:pPr>
                <a:defRPr/>
              </a:pPr>
              <a:t>14.10.2012</a:t>
            </a:fld>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A0996825-E43D-4387-942F-53D31C2BB3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1923"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ru-RU"/>
            </a:p>
          </p:txBody>
        </p:sp>
        <p:grpSp>
          <p:nvGrpSpPr>
            <p:cNvPr id="3081" name="Group 4"/>
            <p:cNvGrpSpPr>
              <a:grpSpLocks/>
            </p:cNvGrpSpPr>
            <p:nvPr/>
          </p:nvGrpSpPr>
          <p:grpSpPr bwMode="auto">
            <a:xfrm rot="14964908" flipH="1">
              <a:off x="104" y="2441"/>
              <a:ext cx="452" cy="444"/>
              <a:chOff x="1727" y="866"/>
              <a:chExt cx="129" cy="157"/>
            </a:xfrm>
          </p:grpSpPr>
          <p:sp>
            <p:nvSpPr>
              <p:cNvPr id="81925"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81926"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81927"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81928"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ru-RU"/>
            </a:p>
          </p:txBody>
        </p:sp>
        <p:grpSp>
          <p:nvGrpSpPr>
            <p:cNvPr id="3083" name="Group 9"/>
            <p:cNvGrpSpPr>
              <a:grpSpLocks/>
            </p:cNvGrpSpPr>
            <p:nvPr/>
          </p:nvGrpSpPr>
          <p:grpSpPr bwMode="auto">
            <a:xfrm rot="416244">
              <a:off x="9" y="1746"/>
              <a:ext cx="1771" cy="1741"/>
              <a:chOff x="41" y="2787"/>
              <a:chExt cx="902" cy="833"/>
            </a:xfrm>
          </p:grpSpPr>
          <p:sp>
            <p:nvSpPr>
              <p:cNvPr id="81930"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ru-RU"/>
              </a:p>
            </p:txBody>
          </p:sp>
          <p:sp>
            <p:nvSpPr>
              <p:cNvPr id="81931"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ru-RU"/>
              </a:p>
            </p:txBody>
          </p:sp>
          <p:sp>
            <p:nvSpPr>
              <p:cNvPr id="81932"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ru-RU"/>
              </a:p>
            </p:txBody>
          </p:sp>
          <p:sp>
            <p:nvSpPr>
              <p:cNvPr id="81933"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ru-RU"/>
              </a:p>
            </p:txBody>
          </p:sp>
          <p:sp>
            <p:nvSpPr>
              <p:cNvPr id="81934"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ru-RU"/>
              </a:p>
            </p:txBody>
          </p:sp>
          <p:grpSp>
            <p:nvGrpSpPr>
              <p:cNvPr id="3115" name="Group 15"/>
              <p:cNvGrpSpPr>
                <a:grpSpLocks/>
              </p:cNvGrpSpPr>
              <p:nvPr userDrawn="1"/>
            </p:nvGrpSpPr>
            <p:grpSpPr bwMode="auto">
              <a:xfrm rot="10886446" flipH="1">
                <a:off x="335" y="3251"/>
                <a:ext cx="608" cy="369"/>
                <a:chOff x="-366" y="1704"/>
                <a:chExt cx="608" cy="369"/>
              </a:xfrm>
            </p:grpSpPr>
            <p:sp>
              <p:nvSpPr>
                <p:cNvPr id="81936"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ru-RU"/>
                </a:p>
              </p:txBody>
            </p:sp>
            <p:sp>
              <p:nvSpPr>
                <p:cNvPr id="81937"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ru-RU"/>
                </a:p>
              </p:txBody>
            </p:sp>
            <p:sp>
              <p:nvSpPr>
                <p:cNvPr id="81938" name="Freeform 18"/>
                <p:cNvSpPr>
                  <a:spLocks/>
                </p:cNvSpPr>
                <p:nvPr userDrawn="1"/>
              </p:nvSpPr>
              <p:spPr bwMode="ltGray">
                <a:xfrm rot="4200091">
                  <a:off x="18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ru-RU"/>
                </a:p>
              </p:txBody>
            </p:sp>
          </p:grpSp>
        </p:grpSp>
        <p:grpSp>
          <p:nvGrpSpPr>
            <p:cNvPr id="3084" name="Group 19"/>
            <p:cNvGrpSpPr>
              <a:grpSpLocks/>
            </p:cNvGrpSpPr>
            <p:nvPr/>
          </p:nvGrpSpPr>
          <p:grpSpPr bwMode="auto">
            <a:xfrm rot="6248562">
              <a:off x="343" y="3854"/>
              <a:ext cx="392" cy="424"/>
              <a:chOff x="1727" y="866"/>
              <a:chExt cx="129" cy="157"/>
            </a:xfrm>
          </p:grpSpPr>
          <p:sp>
            <p:nvSpPr>
              <p:cNvPr id="81940"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81941"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81942"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3085" name="Group 23"/>
            <p:cNvGrpSpPr>
              <a:grpSpLocks/>
            </p:cNvGrpSpPr>
            <p:nvPr/>
          </p:nvGrpSpPr>
          <p:grpSpPr bwMode="auto">
            <a:xfrm rot="5003157">
              <a:off x="249" y="1102"/>
              <a:ext cx="412" cy="500"/>
              <a:chOff x="1727" y="866"/>
              <a:chExt cx="129" cy="157"/>
            </a:xfrm>
          </p:grpSpPr>
          <p:sp>
            <p:nvSpPr>
              <p:cNvPr id="81944"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81945"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81946"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3086" name="Group 27"/>
            <p:cNvGrpSpPr>
              <a:grpSpLocks/>
            </p:cNvGrpSpPr>
            <p:nvPr/>
          </p:nvGrpSpPr>
          <p:grpSpPr bwMode="auto">
            <a:xfrm>
              <a:off x="815" y="0"/>
              <a:ext cx="345" cy="367"/>
              <a:chOff x="1727" y="866"/>
              <a:chExt cx="129" cy="157"/>
            </a:xfrm>
          </p:grpSpPr>
          <p:sp>
            <p:nvSpPr>
              <p:cNvPr id="81948"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81949"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81950"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81951"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ru-RU"/>
            </a:p>
          </p:txBody>
        </p:sp>
        <p:sp>
          <p:nvSpPr>
            <p:cNvPr id="81952"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ru-RU"/>
            </a:p>
          </p:txBody>
        </p:sp>
        <p:sp>
          <p:nvSpPr>
            <p:cNvPr id="81953"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ru-RU"/>
            </a:p>
          </p:txBody>
        </p:sp>
        <p:sp>
          <p:nvSpPr>
            <p:cNvPr id="81954"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ru-RU"/>
            </a:p>
          </p:txBody>
        </p:sp>
        <p:sp>
          <p:nvSpPr>
            <p:cNvPr id="81955"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ru-RU"/>
            </a:p>
          </p:txBody>
        </p:sp>
        <p:sp>
          <p:nvSpPr>
            <p:cNvPr id="81956"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ru-RU"/>
            </a:p>
          </p:txBody>
        </p:sp>
        <p:sp>
          <p:nvSpPr>
            <p:cNvPr id="81957"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ru-RU"/>
            </a:p>
          </p:txBody>
        </p:sp>
        <p:sp>
          <p:nvSpPr>
            <p:cNvPr id="81958"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ru-RU"/>
            </a:p>
          </p:txBody>
        </p:sp>
        <p:sp>
          <p:nvSpPr>
            <p:cNvPr id="81959"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ru-RU"/>
            </a:p>
          </p:txBody>
        </p:sp>
        <p:sp>
          <p:nvSpPr>
            <p:cNvPr id="81960"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ru-RU"/>
            </a:p>
          </p:txBody>
        </p:sp>
        <p:sp>
          <p:nvSpPr>
            <p:cNvPr id="81961"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ru-RU"/>
            </a:p>
          </p:txBody>
        </p:sp>
        <p:sp>
          <p:nvSpPr>
            <p:cNvPr id="81962"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ru-RU"/>
            </a:p>
          </p:txBody>
        </p:sp>
        <p:sp>
          <p:nvSpPr>
            <p:cNvPr id="81963"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ru-RU"/>
            </a:p>
          </p:txBody>
        </p:sp>
        <p:sp>
          <p:nvSpPr>
            <p:cNvPr id="81964"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ru-RU"/>
            </a:p>
          </p:txBody>
        </p:sp>
      </p:grpSp>
      <p:sp>
        <p:nvSpPr>
          <p:cNvPr id="8196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196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0F038282-4E0B-48BA-9A79-AD52DF9AABC7}" type="datetimeFigureOut">
              <a:rPr lang="ru-RU"/>
              <a:pPr>
                <a:defRPr/>
              </a:pPr>
              <a:t>14.10.2012</a:t>
            </a:fld>
            <a:endParaRPr lang="ru-RU"/>
          </a:p>
        </p:txBody>
      </p:sp>
      <p:sp>
        <p:nvSpPr>
          <p:cNvPr id="8196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8196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BC48595-A15F-42CA-9EC6-747D39BE22A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77"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KazNU"/>
          <p:cNvPicPr>
            <a:picLocks noChangeAspect="1" noChangeArrowheads="1"/>
          </p:cNvPicPr>
          <p:nvPr/>
        </p:nvPicPr>
        <p:blipFill>
          <a:blip r:embed="rId2"/>
          <a:srcRect/>
          <a:stretch>
            <a:fillRect/>
          </a:stretch>
        </p:blipFill>
        <p:spPr bwMode="auto">
          <a:xfrm>
            <a:off x="250825" y="188913"/>
            <a:ext cx="8280400" cy="1484312"/>
          </a:xfrm>
          <a:prstGeom prst="rect">
            <a:avLst/>
          </a:prstGeom>
          <a:noFill/>
          <a:ln w="9525">
            <a:noFill/>
            <a:miter lim="800000"/>
            <a:headEnd/>
            <a:tailEnd/>
          </a:ln>
        </p:spPr>
      </p:pic>
      <p:sp>
        <p:nvSpPr>
          <p:cNvPr id="47109" name="Rectangle 5"/>
          <p:cNvSpPr>
            <a:spLocks noChangeArrowheads="1"/>
          </p:cNvSpPr>
          <p:nvPr/>
        </p:nvSpPr>
        <p:spPr bwMode="auto">
          <a:xfrm>
            <a:off x="971550" y="4279900"/>
            <a:ext cx="247650" cy="366713"/>
          </a:xfrm>
          <a:prstGeom prst="rect">
            <a:avLst/>
          </a:prstGeom>
          <a:noFill/>
          <a:ln w="9525">
            <a:noFill/>
            <a:miter lim="800000"/>
            <a:headEnd/>
            <a:tailEnd/>
          </a:ln>
          <a:effectLst/>
        </p:spPr>
        <p:txBody>
          <a:bodyPr wrap="none" anchor="ctr">
            <a:spAutoFit/>
          </a:bodyPr>
          <a:lstStyle/>
          <a:p>
            <a:pPr>
              <a:defRPr/>
            </a:pPr>
            <a:r>
              <a:rPr lang="ru-RU" b="1">
                <a:solidFill>
                  <a:srgbClr val="000066"/>
                </a:solidFill>
                <a:effectLst>
                  <a:outerShdw blurRad="38100" dist="38100" dir="2700000" algn="tl">
                    <a:srgbClr val="C0C0C0"/>
                  </a:outerShdw>
                </a:effectLst>
                <a:latin typeface="Arial" charset="0"/>
              </a:rPr>
              <a:t> </a:t>
            </a:r>
          </a:p>
        </p:txBody>
      </p:sp>
      <p:sp>
        <p:nvSpPr>
          <p:cNvPr id="47112" name="Rectangle 8"/>
          <p:cNvSpPr>
            <a:spLocks noChangeArrowheads="1"/>
          </p:cNvSpPr>
          <p:nvPr/>
        </p:nvSpPr>
        <p:spPr bwMode="auto">
          <a:xfrm>
            <a:off x="179388" y="1700213"/>
            <a:ext cx="8642350" cy="1384300"/>
          </a:xfrm>
          <a:prstGeom prst="rect">
            <a:avLst/>
          </a:prstGeom>
          <a:noFill/>
          <a:ln w="9525">
            <a:noFill/>
            <a:miter lim="800000"/>
            <a:headEnd/>
            <a:tailEnd/>
          </a:ln>
          <a:effectLst/>
        </p:spPr>
        <p:txBody>
          <a:bodyPr anchor="ctr">
            <a:spAutoFit/>
          </a:bodyPr>
          <a:lstStyle/>
          <a:p>
            <a:pPr algn="ctr">
              <a:defRPr/>
            </a:pPr>
            <a:endParaRPr lang="en-US" b="1" dirty="0"/>
          </a:p>
          <a:p>
            <a:pPr algn="ctr">
              <a:defRPr/>
            </a:pPr>
            <a:r>
              <a:rPr lang="en-US" sz="2400" b="1" dirty="0">
                <a:latin typeface="Times New Roman" pitchFamily="18" charset="0"/>
                <a:cs typeface="Times New Roman" pitchFamily="18" charset="0"/>
              </a:rPr>
              <a:t>Scientific Research Institute of Biology And Biotechnology Problems</a:t>
            </a:r>
            <a:endParaRPr lang="ru-RU" sz="2400" b="1" dirty="0">
              <a:solidFill>
                <a:srgbClr val="000000"/>
              </a:solidFill>
              <a:latin typeface="Times New Roman" pitchFamily="18" charset="0"/>
              <a:cs typeface="Times New Roman" pitchFamily="18" charset="0"/>
            </a:endParaRPr>
          </a:p>
          <a:p>
            <a:pPr algn="ctr">
              <a:defRPr/>
            </a:pPr>
            <a:endParaRPr lang="ru-RU" b="1" dirty="0">
              <a:solidFill>
                <a:srgbClr val="000000"/>
              </a:solidFill>
              <a:effectLst>
                <a:outerShdw blurRad="38100" dist="38100" dir="2700000" algn="tl">
                  <a:srgbClr val="C0C0C0"/>
                </a:outerShdw>
              </a:effectLst>
              <a:latin typeface="Arial" pitchFamily="34" charset="0"/>
            </a:endParaRPr>
          </a:p>
        </p:txBody>
      </p:sp>
      <p:sp>
        <p:nvSpPr>
          <p:cNvPr id="47113" name="Rectangle 9"/>
          <p:cNvSpPr>
            <a:spLocks noChangeArrowheads="1"/>
          </p:cNvSpPr>
          <p:nvPr/>
        </p:nvSpPr>
        <p:spPr bwMode="auto">
          <a:xfrm>
            <a:off x="3276600" y="6308725"/>
            <a:ext cx="1744663" cy="369888"/>
          </a:xfrm>
          <a:prstGeom prst="rect">
            <a:avLst/>
          </a:prstGeom>
          <a:noFill/>
          <a:ln w="9525">
            <a:noFill/>
            <a:miter lim="800000"/>
            <a:headEnd/>
            <a:tailEnd/>
          </a:ln>
          <a:effectLst/>
        </p:spPr>
        <p:txBody>
          <a:bodyPr wrap="none" anchor="ctr">
            <a:spAutoFit/>
          </a:bodyPr>
          <a:lstStyle/>
          <a:p>
            <a:pPr>
              <a:defRPr/>
            </a:pPr>
            <a:r>
              <a:rPr lang="ru-RU" b="1" dirty="0">
                <a:solidFill>
                  <a:srgbClr val="000000"/>
                </a:solidFill>
                <a:effectLst>
                  <a:outerShdw blurRad="38100" dist="38100" dir="2700000" algn="tl">
                    <a:srgbClr val="FFFFFF"/>
                  </a:outerShdw>
                </a:effectLst>
                <a:latin typeface="Times New Roman" pitchFamily="18" charset="0"/>
                <a:cs typeface="Times New Roman" pitchFamily="18" charset="0"/>
              </a:rPr>
              <a:t>А</a:t>
            </a:r>
            <a:r>
              <a:rPr lang="en-US" b="1" dirty="0">
                <a:solidFill>
                  <a:srgbClr val="000000"/>
                </a:solidFill>
                <a:effectLst>
                  <a:outerShdw blurRad="38100" dist="38100" dir="2700000" algn="tl">
                    <a:srgbClr val="FFFFFF"/>
                  </a:outerShdw>
                </a:effectLst>
                <a:latin typeface="Times New Roman" pitchFamily="18" charset="0"/>
                <a:cs typeface="Times New Roman" pitchFamily="18" charset="0"/>
              </a:rPr>
              <a:t>LMATY</a:t>
            </a:r>
            <a:r>
              <a:rPr lang="ru-RU" b="1" dirty="0">
                <a:solidFill>
                  <a:srgbClr val="000000"/>
                </a:solidFill>
                <a:effectLst>
                  <a:outerShdw blurRad="38100" dist="38100" dir="2700000" algn="tl">
                    <a:srgbClr val="FFFFFF"/>
                  </a:outerShdw>
                </a:effectLst>
                <a:latin typeface="Times New Roman" pitchFamily="18" charset="0"/>
                <a:cs typeface="Times New Roman" pitchFamily="18" charset="0"/>
              </a:rPr>
              <a:t>, 2012</a:t>
            </a:r>
          </a:p>
        </p:txBody>
      </p:sp>
      <p:sp>
        <p:nvSpPr>
          <p:cNvPr id="5126" name="Rectangle 9"/>
          <p:cNvSpPr>
            <a:spLocks noChangeArrowheads="1"/>
          </p:cNvSpPr>
          <p:nvPr/>
        </p:nvSpPr>
        <p:spPr bwMode="auto">
          <a:xfrm>
            <a:off x="468313" y="2781300"/>
            <a:ext cx="8215312" cy="2132013"/>
          </a:xfrm>
          <a:prstGeom prst="rect">
            <a:avLst/>
          </a:prstGeom>
          <a:noFill/>
          <a:ln w="9525">
            <a:noFill/>
            <a:miter lim="800000"/>
            <a:headEnd/>
            <a:tailEnd/>
          </a:ln>
        </p:spPr>
        <p:txBody>
          <a:bodyPr anchor="ctr">
            <a:spAutoFit/>
          </a:bodyPr>
          <a:lstStyle/>
          <a:p>
            <a:pPr algn="ctr"/>
            <a:endParaRPr lang="en-US" sz="2400" b="1">
              <a:solidFill>
                <a:srgbClr val="000000"/>
              </a:solidFill>
              <a:latin typeface="Arial" pitchFamily="34" charset="0"/>
            </a:endParaRPr>
          </a:p>
          <a:p>
            <a:pPr algn="ctr"/>
            <a:r>
              <a:rPr lang="en-US" sz="2400" b="1">
                <a:solidFill>
                  <a:srgbClr val="000000"/>
                </a:solidFill>
                <a:latin typeface="Times New Roman" pitchFamily="18" charset="0"/>
                <a:cs typeface="Times New Roman" pitchFamily="18" charset="0"/>
              </a:rPr>
              <a:t>PRODUCTION OF MICROALGAE - PRODUCERS OF LIPIDS FOR MANUFACTURE OF BIODIESEL AND STUDYING OF PHYZIOLOGO-BIOCHEMICAL PROPERTIES</a:t>
            </a:r>
          </a:p>
          <a:p>
            <a:pPr algn="ctr" eaLnBrk="0" hangingPunct="0">
              <a:lnSpc>
                <a:spcPts val="1500"/>
              </a:lnSpc>
            </a:pPr>
            <a:endParaRPr lang="ru-RU" sz="2800" b="1">
              <a:solidFill>
                <a:srgbClr val="000000"/>
              </a:solidFill>
              <a:latin typeface="Arial" pitchFamily="34" charset="0"/>
            </a:endParaRPr>
          </a:p>
        </p:txBody>
      </p:sp>
      <p:sp>
        <p:nvSpPr>
          <p:cNvPr id="5127" name="Rectangle 9"/>
          <p:cNvSpPr>
            <a:spLocks noChangeArrowheads="1"/>
          </p:cNvSpPr>
          <p:nvPr/>
        </p:nvSpPr>
        <p:spPr bwMode="auto">
          <a:xfrm>
            <a:off x="5651500" y="4833938"/>
            <a:ext cx="2952750" cy="1323975"/>
          </a:xfrm>
          <a:prstGeom prst="rect">
            <a:avLst/>
          </a:prstGeom>
          <a:noFill/>
          <a:ln w="9525">
            <a:noFill/>
            <a:miter lim="800000"/>
            <a:headEnd/>
            <a:tailEnd/>
          </a:ln>
        </p:spPr>
        <p:txBody>
          <a:bodyPr anchor="ctr">
            <a:spAutoFit/>
          </a:bodyPr>
          <a:lstStyle/>
          <a:p>
            <a:r>
              <a:rPr lang="en-US" sz="2000" b="1">
                <a:solidFill>
                  <a:srgbClr val="000000"/>
                </a:solidFill>
                <a:latin typeface="Times New Roman" pitchFamily="18" charset="0"/>
                <a:cs typeface="Times New Roman" pitchFamily="18" charset="0"/>
              </a:rPr>
              <a:t>Zayadan</a:t>
            </a:r>
            <a:r>
              <a:rPr lang="ru-RU" sz="2000" b="1">
                <a:solidFill>
                  <a:srgbClr val="000000"/>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B</a:t>
            </a:r>
            <a:r>
              <a:rPr lang="ru-RU" sz="2000" b="1">
                <a:solidFill>
                  <a:srgbClr val="000000"/>
                </a:solidFill>
                <a:latin typeface="Times New Roman" pitchFamily="18" charset="0"/>
                <a:cs typeface="Times New Roman" pitchFamily="18" charset="0"/>
              </a:rPr>
              <a:t>.К.</a:t>
            </a:r>
            <a:r>
              <a:rPr lang="en-US" sz="2000" b="1">
                <a:solidFill>
                  <a:srgbClr val="000000"/>
                </a:solidFill>
                <a:latin typeface="Times New Roman" pitchFamily="18" charset="0"/>
                <a:cs typeface="Times New Roman" pitchFamily="18" charset="0"/>
              </a:rPr>
              <a:t>, </a:t>
            </a:r>
          </a:p>
          <a:p>
            <a:r>
              <a:rPr lang="en-US" sz="2000" b="1">
                <a:solidFill>
                  <a:srgbClr val="000000"/>
                </a:solidFill>
                <a:latin typeface="Times New Roman" pitchFamily="18" charset="0"/>
                <a:cs typeface="Times New Roman" pitchFamily="18" charset="0"/>
              </a:rPr>
              <a:t>Head of  biotechnology Chair, Dr.Sci.Biol., Prof.   Al-Farabi </a:t>
            </a:r>
            <a:r>
              <a:rPr lang="ru-RU" sz="2000" b="1">
                <a:solidFill>
                  <a:srgbClr val="000000"/>
                </a:solidFill>
                <a:latin typeface="Times New Roman" pitchFamily="18" charset="0"/>
                <a:cs typeface="Times New Roman" pitchFamily="18" charset="0"/>
              </a:rPr>
              <a:t>Ка</a:t>
            </a:r>
            <a:r>
              <a:rPr lang="en-US" sz="2000" b="1">
                <a:solidFill>
                  <a:srgbClr val="000000"/>
                </a:solidFill>
                <a:latin typeface="Times New Roman" pitchFamily="18" charset="0"/>
                <a:cs typeface="Times New Roman" pitchFamily="18" charset="0"/>
              </a:rPr>
              <a:t>zNU</a:t>
            </a:r>
            <a:r>
              <a:rPr lang="ru-RU" sz="2000" b="1">
                <a:solidFill>
                  <a:srgbClr val="0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ru-RU">
              <a:latin typeface="Arial" pitchFamily="34" charset="0"/>
            </a:endParaRPr>
          </a:p>
        </p:txBody>
      </p:sp>
      <p:graphicFrame>
        <p:nvGraphicFramePr>
          <p:cNvPr id="8296" name="Group 104"/>
          <p:cNvGraphicFramePr>
            <a:graphicFrameLocks noGrp="1"/>
          </p:cNvGraphicFramePr>
          <p:nvPr>
            <p:ph idx="4294967295"/>
          </p:nvPr>
        </p:nvGraphicFramePr>
        <p:xfrm>
          <a:off x="214313" y="1101725"/>
          <a:ext cx="8715434" cy="5679922"/>
        </p:xfrm>
        <a:graphic>
          <a:graphicData uri="http://schemas.openxmlformats.org/drawingml/2006/table">
            <a:tbl>
              <a:tblPr/>
              <a:tblGrid>
                <a:gridCol w="1192320"/>
                <a:gridCol w="1190807"/>
                <a:gridCol w="1190806"/>
                <a:gridCol w="1204424"/>
                <a:gridCol w="1190807"/>
                <a:gridCol w="1190806"/>
                <a:gridCol w="1555464"/>
              </a:tblGrid>
              <a:tr h="12085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Irradiation time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(minutes)</a:t>
                      </a: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Total number colonies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Survival rate of cells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Number of normal colonies</a:t>
                      </a: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Number mutant colonies</a:t>
                      </a:r>
                      <a:r>
                        <a:rPr kumimoji="0" lang="ru-RU" sz="1400" b="1" i="0" u="none" strike="noStrike" cap="none" normalizeH="0" baseline="0" dirty="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Average diameter of colonies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(mc)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Designation of selected colonies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126 000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92-100%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126000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833-1022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101000</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70-78</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101000</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833-1022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39060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30-32%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31248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7812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1394,5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А3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694,4</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D</a:t>
                      </a:r>
                      <a:r>
                        <a:rPr kumimoji="0" lang="ru-RU" sz="1400" b="1" i="0" u="none" strike="noStrike" cap="none" normalizeH="0" baseline="0" smtClean="0">
                          <a:ln>
                            <a:noFill/>
                          </a:ln>
                          <a:solidFill>
                            <a:srgbClr val="000000"/>
                          </a:solidFill>
                          <a:effectLst/>
                          <a:latin typeface="Times New Roman" pitchFamily="18" charset="0"/>
                        </a:rPr>
                        <a:t>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1012</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С3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13230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8997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4233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В5</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А5-1</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1763,8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А5-2</a:t>
                      </a:r>
                      <a:r>
                        <a:rPr kumimoji="0" lang="ru-RU" sz="14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711,1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D</a:t>
                      </a:r>
                      <a:r>
                        <a:rPr kumimoji="0" lang="ru-RU" sz="1400" b="1" i="0" u="none" strike="noStrike" cap="none" normalizeH="0" baseline="0" smtClean="0">
                          <a:ln>
                            <a:noFill/>
                          </a:ln>
                          <a:solidFill>
                            <a:srgbClr val="000000"/>
                          </a:solidFill>
                          <a:effectLst/>
                          <a:latin typeface="Times New Roman" pitchFamily="18" charset="0"/>
                        </a:rPr>
                        <a:t>5</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1230,5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А5-3</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1344</a:t>
                      </a:r>
                      <a:r>
                        <a:rPr kumimoji="0" lang="kk-KZ" sz="1400" b="1" i="0" u="none" strike="noStrike" cap="none" normalizeH="0" baseline="0" smtClean="0">
                          <a:ln>
                            <a:noFill/>
                          </a:ln>
                          <a:solidFill>
                            <a:srgbClr val="000000"/>
                          </a:solidFill>
                          <a:effectLst/>
                          <a:latin typeface="Times New Roman" pitchFamily="18" charset="0"/>
                        </a:rPr>
                        <a:t>,0</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А5-4</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1555,5</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А5-5</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5670</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4-5%</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3629</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2041</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rPr>
                        <a:t>1541,6</a:t>
                      </a:r>
                      <a:r>
                        <a:rPr kumimoji="0" lang="ru-RU" sz="1400" b="1"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А7</a:t>
                      </a: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2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1400" b="1" i="0" u="none" strike="noStrike" cap="none" normalizeH="0" baseline="0" smtClean="0">
                          <a:ln>
                            <a:noFill/>
                          </a:ln>
                          <a:solidFill>
                            <a:srgbClr val="000000"/>
                          </a:solidFill>
                          <a:effectLst/>
                          <a:latin typeface="Times New Roman" pitchFamily="18" charset="0"/>
                        </a:rPr>
                        <a:t>715,0</a:t>
                      </a:r>
                      <a:endParaRPr kumimoji="0" lang="ru-RU" sz="14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rPr>
                        <a:t>D</a:t>
                      </a:r>
                      <a:r>
                        <a:rPr kumimoji="0" lang="ru-RU" sz="1400" b="1" i="0" u="none" strike="noStrike" cap="none" normalizeH="0" baseline="0" dirty="0" smtClean="0">
                          <a:ln>
                            <a:noFill/>
                          </a:ln>
                          <a:solidFill>
                            <a:srgbClr val="000000"/>
                          </a:solidFill>
                          <a:effectLst/>
                          <a:latin typeface="Times New Roman" pitchFamily="18" charset="0"/>
                        </a:rPr>
                        <a:t>7</a:t>
                      </a:r>
                      <a:r>
                        <a:rPr kumimoji="0" lang="ru-RU"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00" name="Rectangle 432"/>
          <p:cNvSpPr>
            <a:spLocks noChangeArrowheads="1"/>
          </p:cNvSpPr>
          <p:nvPr/>
        </p:nvSpPr>
        <p:spPr bwMode="auto">
          <a:xfrm>
            <a:off x="323850" y="0"/>
            <a:ext cx="7921625" cy="923925"/>
          </a:xfrm>
          <a:prstGeom prst="rect">
            <a:avLst/>
          </a:prstGeom>
          <a:noFill/>
          <a:ln w="9525">
            <a:noFill/>
            <a:miter lim="800000"/>
            <a:headEnd/>
            <a:tailEnd/>
          </a:ln>
        </p:spPr>
        <p:txBody>
          <a:bodyPr anchor="ctr">
            <a:spAutoFit/>
          </a:bodyPr>
          <a:lstStyle/>
          <a:p>
            <a:pPr indent="252413" algn="ctr"/>
            <a:r>
              <a:rPr lang="en-US" b="1">
                <a:solidFill>
                  <a:srgbClr val="000000"/>
                </a:solidFill>
                <a:latin typeface="Times New Roman" pitchFamily="18" charset="0"/>
              </a:rPr>
              <a:t>Table 1  Characteristic of the colonies formed by cells  </a:t>
            </a:r>
            <a:r>
              <a:rPr lang="en-US" b="1" i="1">
                <a:solidFill>
                  <a:srgbClr val="000000"/>
                </a:solidFill>
                <a:latin typeface="Times New Roman" pitchFamily="18" charset="0"/>
              </a:rPr>
              <a:t>Chlorella pyrenoidosa </a:t>
            </a:r>
            <a:r>
              <a:rPr lang="en-US" b="1">
                <a:solidFill>
                  <a:srgbClr val="000000"/>
                </a:solidFill>
                <a:latin typeface="Times New Roman" pitchFamily="18" charset="0"/>
              </a:rPr>
              <a:t>С-2 at various doses of irradiation UV</a:t>
            </a:r>
            <a:endParaRPr lang="ru-RU" b="1">
              <a:solidFill>
                <a:srgbClr val="000000"/>
              </a:solidFill>
              <a:latin typeface="Times New Roman" pitchFamily="18" charset="0"/>
            </a:endParaRPr>
          </a:p>
          <a:p>
            <a:pPr indent="252413" algn="ctr" eaLnBrk="0" hangingPunct="0"/>
            <a:endParaRPr lang="ru-RU" b="1">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0" y="2643188"/>
            <a:ext cx="4354513" cy="1289050"/>
          </a:xfrm>
        </p:spPr>
        <p:txBody>
          <a:bodyPr anchor="ctr" anchorCtr="1"/>
          <a:lstStyle/>
          <a:p>
            <a:pPr eaLnBrk="1" hangingPunct="1">
              <a:defRPr/>
            </a:pPr>
            <a:r>
              <a:rPr lang="en-US" altLang="ko-KR" sz="1200" b="1" dirty="0" smtClean="0">
                <a:solidFill>
                  <a:srgbClr val="000000"/>
                </a:solidFill>
                <a:latin typeface="Times New Roman" pitchFamily="18" charset="0"/>
              </a:rPr>
              <a:t>Figure 5 – Comparison  dynamics of quantity of dry weight mutant strains  </a:t>
            </a:r>
            <a:r>
              <a:rPr lang="en-US" altLang="ko-KR" sz="1200" b="1" i="1" dirty="0" smtClean="0">
                <a:solidFill>
                  <a:srgbClr val="000000"/>
                </a:solidFill>
                <a:effectLst/>
                <a:latin typeface="Times New Roman" pitchFamily="18" charset="0"/>
              </a:rPr>
              <a:t>Chlorella</a:t>
            </a:r>
            <a:r>
              <a:rPr lang="en-US" altLang="ko-KR" sz="1200" b="1" i="1" dirty="0" smtClean="0">
                <a:solidFill>
                  <a:srgbClr val="000000"/>
                </a:solidFill>
                <a:latin typeface="Times New Roman" pitchFamily="18" charset="0"/>
              </a:rPr>
              <a:t> </a:t>
            </a:r>
            <a:r>
              <a:rPr lang="en-US" altLang="ko-KR" sz="1200" b="1" i="1" dirty="0" err="1" smtClean="0">
                <a:solidFill>
                  <a:srgbClr val="000000"/>
                </a:solidFill>
                <a:latin typeface="Times New Roman" pitchFamily="18" charset="0"/>
              </a:rPr>
              <a:t>pyrenoidosa</a:t>
            </a:r>
            <a:r>
              <a:rPr lang="en-US" altLang="ko-KR" sz="1200" b="1" i="1" dirty="0" smtClean="0">
                <a:solidFill>
                  <a:srgbClr val="000000"/>
                </a:solidFill>
                <a:latin typeface="Times New Roman" pitchFamily="18" charset="0"/>
              </a:rPr>
              <a:t> </a:t>
            </a:r>
            <a:r>
              <a:rPr lang="ru-RU" altLang="ko-KR" sz="1200" b="1" dirty="0" smtClean="0">
                <a:solidFill>
                  <a:srgbClr val="000000"/>
                </a:solidFill>
                <a:latin typeface="Times New Roman" pitchFamily="18" charset="0"/>
              </a:rPr>
              <a:t>С-2</a:t>
            </a:r>
            <a:r>
              <a:rPr lang="en-US" altLang="ko-KR" sz="1200" b="1" dirty="0" smtClean="0">
                <a:solidFill>
                  <a:srgbClr val="000000"/>
                </a:solidFill>
                <a:latin typeface="Times New Roman" pitchFamily="18" charset="0"/>
              </a:rPr>
              <a:t>m1, </a:t>
            </a:r>
            <a:r>
              <a:rPr lang="en-US" altLang="ko-KR" sz="1200" b="1" i="1" dirty="0" smtClean="0">
                <a:solidFill>
                  <a:srgbClr val="000000"/>
                </a:solidFill>
                <a:latin typeface="Times New Roman" pitchFamily="18" charset="0"/>
              </a:rPr>
              <a:t>Chlorella </a:t>
            </a:r>
            <a:r>
              <a:rPr lang="en-US" altLang="ko-KR" sz="1200" b="1" i="1" dirty="0" err="1" smtClean="0">
                <a:solidFill>
                  <a:srgbClr val="000000"/>
                </a:solidFill>
                <a:latin typeface="Times New Roman" pitchFamily="18" charset="0"/>
              </a:rPr>
              <a:t>pyrenoidosa</a:t>
            </a:r>
            <a:r>
              <a:rPr lang="en-US" altLang="ko-KR" sz="1200" b="1" i="1" dirty="0" smtClean="0">
                <a:solidFill>
                  <a:srgbClr val="000000"/>
                </a:solidFill>
                <a:latin typeface="Times New Roman" pitchFamily="18" charset="0"/>
              </a:rPr>
              <a:t> </a:t>
            </a:r>
            <a:r>
              <a:rPr lang="ru-RU" altLang="ko-KR" sz="1200" b="1" dirty="0" smtClean="0">
                <a:solidFill>
                  <a:srgbClr val="000000"/>
                </a:solidFill>
                <a:latin typeface="Times New Roman" pitchFamily="18" charset="0"/>
              </a:rPr>
              <a:t>С-2</a:t>
            </a:r>
            <a:r>
              <a:rPr lang="en-US" altLang="ko-KR" sz="1200" b="1" dirty="0" smtClean="0">
                <a:solidFill>
                  <a:srgbClr val="000000"/>
                </a:solidFill>
                <a:latin typeface="Times New Roman" pitchFamily="18" charset="0"/>
              </a:rPr>
              <a:t>m2 and initial strains  </a:t>
            </a:r>
            <a:r>
              <a:rPr lang="en-US" altLang="ko-KR" sz="1200" b="1" i="1" dirty="0" smtClean="0">
                <a:solidFill>
                  <a:srgbClr val="000000"/>
                </a:solidFill>
                <a:latin typeface="Times New Roman" pitchFamily="18" charset="0"/>
              </a:rPr>
              <a:t>Chlorella </a:t>
            </a:r>
            <a:r>
              <a:rPr lang="en-US" altLang="ko-KR" sz="1200" b="1" i="1" dirty="0" err="1" smtClean="0">
                <a:solidFill>
                  <a:srgbClr val="000000"/>
                </a:solidFill>
                <a:latin typeface="Times New Roman" pitchFamily="18" charset="0"/>
              </a:rPr>
              <a:t>pyrenoidosa</a:t>
            </a:r>
            <a:r>
              <a:rPr lang="en-US" altLang="ko-KR" sz="1200" b="1" i="1" dirty="0" smtClean="0">
                <a:solidFill>
                  <a:srgbClr val="000000"/>
                </a:solidFill>
                <a:latin typeface="Times New Roman" pitchFamily="18" charset="0"/>
              </a:rPr>
              <a:t> </a:t>
            </a:r>
            <a:r>
              <a:rPr lang="ru-RU" altLang="ko-KR" sz="1200" b="1" dirty="0" smtClean="0">
                <a:solidFill>
                  <a:srgbClr val="000000"/>
                </a:solidFill>
                <a:latin typeface="Times New Roman" pitchFamily="18" charset="0"/>
              </a:rPr>
              <a:t>С-2</a:t>
            </a:r>
            <a:endParaRPr lang="ru-RU" sz="1200" b="1" i="1" dirty="0" smtClean="0">
              <a:solidFill>
                <a:srgbClr val="000000"/>
              </a:solidFill>
              <a:latin typeface="Times New Roman" pitchFamily="18" charset="0"/>
            </a:endParaRPr>
          </a:p>
        </p:txBody>
      </p:sp>
      <p:sp>
        <p:nvSpPr>
          <p:cNvPr id="14339" name="Rectangle 12"/>
          <p:cNvSpPr>
            <a:spLocks noChangeArrowheads="1"/>
          </p:cNvSpPr>
          <p:nvPr/>
        </p:nvSpPr>
        <p:spPr bwMode="auto">
          <a:xfrm>
            <a:off x="0" y="5915025"/>
            <a:ext cx="4572000" cy="646113"/>
          </a:xfrm>
          <a:prstGeom prst="rect">
            <a:avLst/>
          </a:prstGeom>
          <a:noFill/>
          <a:ln w="9525">
            <a:noFill/>
            <a:miter lim="800000"/>
            <a:headEnd/>
            <a:tailEnd/>
          </a:ln>
        </p:spPr>
        <p:txBody>
          <a:bodyPr anchor="ctr">
            <a:spAutoFit/>
          </a:bodyPr>
          <a:lstStyle/>
          <a:p>
            <a:pPr algn="just"/>
            <a:r>
              <a:rPr lang="en-US" sz="1200" b="1">
                <a:solidFill>
                  <a:srgbClr val="000000"/>
                </a:solidFill>
                <a:latin typeface="Times New Roman" pitchFamily="18" charset="0"/>
              </a:rPr>
              <a:t>Figure</a:t>
            </a:r>
            <a:r>
              <a:rPr lang="ru-RU" sz="1200" b="1">
                <a:solidFill>
                  <a:srgbClr val="000000"/>
                </a:solidFill>
                <a:latin typeface="Times New Roman" pitchFamily="18" charset="0"/>
              </a:rPr>
              <a:t> 6 – </a:t>
            </a:r>
            <a:r>
              <a:rPr lang="en-US" sz="1200" b="1">
                <a:solidFill>
                  <a:srgbClr val="000000"/>
                </a:solidFill>
                <a:latin typeface="Times New Roman" pitchFamily="18" charset="0"/>
              </a:rPr>
              <a:t>Comparison dynamics of contain of lipids in selected cells of mutant strains </a:t>
            </a:r>
            <a:r>
              <a:rPr lang="ru-RU" sz="1200" b="1" i="1">
                <a:solidFill>
                  <a:srgbClr val="000000"/>
                </a:solidFill>
                <a:latin typeface="Times New Roman" pitchFamily="18" charset="0"/>
              </a:rPr>
              <a:t>Chlorella pyrenoidosa С-2</a:t>
            </a:r>
            <a:r>
              <a:rPr lang="en-US" sz="1200" b="1" i="1">
                <a:solidFill>
                  <a:srgbClr val="000000"/>
                </a:solidFill>
                <a:latin typeface="Times New Roman" pitchFamily="18" charset="0"/>
              </a:rPr>
              <a:t>m</a:t>
            </a:r>
            <a:r>
              <a:rPr lang="ru-RU" sz="1200" b="1" i="1">
                <a:solidFill>
                  <a:srgbClr val="000000"/>
                </a:solidFill>
                <a:latin typeface="Times New Roman" pitchFamily="18" charset="0"/>
              </a:rPr>
              <a:t>1</a:t>
            </a:r>
            <a:r>
              <a:rPr lang="ru-RU" sz="1200" b="1">
                <a:solidFill>
                  <a:srgbClr val="000000"/>
                </a:solidFill>
                <a:latin typeface="Times New Roman" pitchFamily="18" charset="0"/>
              </a:rPr>
              <a:t>, </a:t>
            </a:r>
            <a:r>
              <a:rPr lang="ru-RU" sz="1200" b="1" i="1">
                <a:solidFill>
                  <a:srgbClr val="000000"/>
                </a:solidFill>
                <a:latin typeface="Times New Roman" pitchFamily="18" charset="0"/>
              </a:rPr>
              <a:t>Chlorella pyrenoidosa С-2</a:t>
            </a:r>
            <a:r>
              <a:rPr lang="en-US" sz="1200" b="1" i="1">
                <a:solidFill>
                  <a:srgbClr val="000000"/>
                </a:solidFill>
                <a:latin typeface="Times New Roman" pitchFamily="18" charset="0"/>
              </a:rPr>
              <a:t>m</a:t>
            </a:r>
            <a:r>
              <a:rPr lang="ru-RU" sz="1200" b="1" i="1">
                <a:solidFill>
                  <a:srgbClr val="000000"/>
                </a:solidFill>
                <a:latin typeface="Times New Roman" pitchFamily="18" charset="0"/>
              </a:rPr>
              <a:t>2</a:t>
            </a:r>
            <a:r>
              <a:rPr lang="ru-RU" sz="1200" b="1">
                <a:solidFill>
                  <a:srgbClr val="000000"/>
                </a:solidFill>
                <a:latin typeface="Times New Roman" pitchFamily="18" charset="0"/>
              </a:rPr>
              <a:t>  </a:t>
            </a:r>
            <a:r>
              <a:rPr lang="en-US" sz="1200" b="1">
                <a:solidFill>
                  <a:srgbClr val="000000"/>
                </a:solidFill>
                <a:latin typeface="Times New Roman" pitchFamily="18" charset="0"/>
              </a:rPr>
              <a:t>and initial strains </a:t>
            </a:r>
            <a:r>
              <a:rPr lang="ru-RU" sz="1200" b="1">
                <a:solidFill>
                  <a:srgbClr val="000000"/>
                </a:solidFill>
                <a:latin typeface="Times New Roman" pitchFamily="18" charset="0"/>
              </a:rPr>
              <a:t> </a:t>
            </a:r>
            <a:r>
              <a:rPr lang="ru-RU" sz="1200" b="1" i="1">
                <a:solidFill>
                  <a:srgbClr val="000000"/>
                </a:solidFill>
                <a:latin typeface="Times New Roman" pitchFamily="18" charset="0"/>
              </a:rPr>
              <a:t>Chlorella pyrenoidosa С-2</a:t>
            </a:r>
          </a:p>
        </p:txBody>
      </p:sp>
      <p:sp>
        <p:nvSpPr>
          <p:cNvPr id="14340" name="Rectangle 17"/>
          <p:cNvSpPr>
            <a:spLocks noChangeArrowheads="1"/>
          </p:cNvSpPr>
          <p:nvPr/>
        </p:nvSpPr>
        <p:spPr bwMode="auto">
          <a:xfrm>
            <a:off x="0" y="2852738"/>
            <a:ext cx="4500563" cy="981075"/>
          </a:xfrm>
          <a:prstGeom prst="rect">
            <a:avLst/>
          </a:prstGeom>
          <a:noFill/>
          <a:ln w="9525">
            <a:noFill/>
            <a:miter lim="800000"/>
            <a:headEnd/>
            <a:tailEnd/>
          </a:ln>
        </p:spPr>
        <p:txBody>
          <a:bodyPr anchor="ctr" anchorCtr="1"/>
          <a:lstStyle/>
          <a:p>
            <a:pPr algn="ctr"/>
            <a:r>
              <a:rPr lang="en-US" altLang="ko-KR" sz="1200" b="1">
                <a:solidFill>
                  <a:srgbClr val="000000"/>
                </a:solidFill>
                <a:latin typeface="Times New Roman" pitchFamily="18" charset="0"/>
                <a:ea typeface="Gulim" pitchFamily="34" charset="-127"/>
              </a:rPr>
              <a:t>Figure 4 – Comparison  dynamics of growth of cells  selected mutant strains  </a:t>
            </a:r>
            <a:r>
              <a:rPr lang="en-US" altLang="ko-KR" sz="1200" b="1" i="1">
                <a:solidFill>
                  <a:srgbClr val="000000"/>
                </a:solidFill>
                <a:latin typeface="Times New Roman" pitchFamily="18" charset="0"/>
                <a:ea typeface="Gulim" pitchFamily="34" charset="-127"/>
              </a:rPr>
              <a:t>Chlorella pyrenoidosa </a:t>
            </a:r>
            <a:r>
              <a:rPr lang="ru-RU" altLang="ko-KR" sz="1200" b="1">
                <a:solidFill>
                  <a:srgbClr val="000000"/>
                </a:solidFill>
                <a:latin typeface="Times New Roman" pitchFamily="18" charset="0"/>
              </a:rPr>
              <a:t>С-2</a:t>
            </a:r>
            <a:r>
              <a:rPr lang="en-US" altLang="ko-KR" sz="1200" b="1">
                <a:solidFill>
                  <a:srgbClr val="000000"/>
                </a:solidFill>
                <a:latin typeface="Times New Roman" pitchFamily="18" charset="0"/>
                <a:ea typeface="Gulim" pitchFamily="34" charset="-127"/>
              </a:rPr>
              <a:t>m1, </a:t>
            </a:r>
            <a:r>
              <a:rPr lang="en-US" altLang="ko-KR" sz="1200" b="1" i="1">
                <a:solidFill>
                  <a:srgbClr val="000000"/>
                </a:solidFill>
                <a:latin typeface="Times New Roman" pitchFamily="18" charset="0"/>
                <a:ea typeface="Gulim" pitchFamily="34" charset="-127"/>
              </a:rPr>
              <a:t>Chlorella pyrenoidosa </a:t>
            </a:r>
            <a:r>
              <a:rPr lang="ru-RU" altLang="ko-KR" sz="1200" b="1">
                <a:solidFill>
                  <a:srgbClr val="000000"/>
                </a:solidFill>
                <a:latin typeface="Times New Roman" pitchFamily="18" charset="0"/>
              </a:rPr>
              <a:t>С-2</a:t>
            </a:r>
            <a:r>
              <a:rPr lang="en-US" altLang="ko-KR" sz="1200" b="1">
                <a:solidFill>
                  <a:srgbClr val="000000"/>
                </a:solidFill>
                <a:latin typeface="Times New Roman" pitchFamily="18" charset="0"/>
                <a:ea typeface="Gulim" pitchFamily="34" charset="-127"/>
              </a:rPr>
              <a:t>m2 and initial strains </a:t>
            </a:r>
            <a:r>
              <a:rPr lang="en-US" altLang="ko-KR" sz="1200" b="1" i="1">
                <a:solidFill>
                  <a:srgbClr val="000000"/>
                </a:solidFill>
                <a:latin typeface="Times New Roman" pitchFamily="18" charset="0"/>
                <a:ea typeface="Gulim" pitchFamily="34" charset="-127"/>
              </a:rPr>
              <a:t>Chlorella pyrenoidosa </a:t>
            </a:r>
            <a:r>
              <a:rPr lang="ru-RU" altLang="ko-KR" sz="1200" b="1">
                <a:solidFill>
                  <a:srgbClr val="000000"/>
                </a:solidFill>
                <a:latin typeface="Times New Roman" pitchFamily="18" charset="0"/>
              </a:rPr>
              <a:t>С-2</a:t>
            </a:r>
          </a:p>
          <a:p>
            <a:pPr algn="ctr"/>
            <a:endParaRPr lang="ru-RU" sz="1200" b="1" i="1">
              <a:solidFill>
                <a:srgbClr val="000000"/>
              </a:solidFill>
              <a:latin typeface="Times New Roman" pitchFamily="18" charset="0"/>
            </a:endParaRPr>
          </a:p>
        </p:txBody>
      </p:sp>
      <p:sp>
        <p:nvSpPr>
          <p:cNvPr id="14341" name="Rectangle 18"/>
          <p:cNvSpPr>
            <a:spLocks noChangeArrowheads="1"/>
          </p:cNvSpPr>
          <p:nvPr/>
        </p:nvSpPr>
        <p:spPr bwMode="auto">
          <a:xfrm>
            <a:off x="0" y="0"/>
            <a:ext cx="9144000" cy="923925"/>
          </a:xfrm>
          <a:prstGeom prst="rect">
            <a:avLst/>
          </a:prstGeom>
          <a:noFill/>
          <a:ln w="9525">
            <a:noFill/>
            <a:miter lim="800000"/>
            <a:headEnd/>
            <a:tailEnd/>
          </a:ln>
        </p:spPr>
        <p:txBody>
          <a:bodyPr anchor="ctr">
            <a:spAutoFit/>
          </a:bodyPr>
          <a:lstStyle/>
          <a:p>
            <a:pPr algn="ctr"/>
            <a:r>
              <a:rPr lang="en-US" b="1">
                <a:latin typeface="Times New Roman" pitchFamily="18" charset="0"/>
              </a:rPr>
              <a:t>Studying of productivity   received mutants on dynamics of growth, an exit of  biomass and accumulation of  lipids in the conditions of  intensive cultivation</a:t>
            </a:r>
          </a:p>
          <a:p>
            <a:pPr algn="ctr"/>
            <a:endParaRPr lang="ru-RU" b="1">
              <a:latin typeface="Times New Roman" pitchFamily="18" charset="0"/>
            </a:endParaRPr>
          </a:p>
        </p:txBody>
      </p:sp>
      <p:sp>
        <p:nvSpPr>
          <p:cNvPr id="10249" name="Прямоугольник 10"/>
          <p:cNvSpPr>
            <a:spLocks noChangeArrowheads="1"/>
          </p:cNvSpPr>
          <p:nvPr/>
        </p:nvSpPr>
        <p:spPr bwMode="auto">
          <a:xfrm>
            <a:off x="4572000" y="4071938"/>
            <a:ext cx="4429125" cy="2524125"/>
          </a:xfrm>
          <a:prstGeom prst="rect">
            <a:avLst/>
          </a:prstGeom>
          <a:noFill/>
          <a:ln w="9525">
            <a:noFill/>
            <a:miter lim="800000"/>
            <a:headEnd/>
            <a:tailEnd/>
          </a:ln>
        </p:spPr>
        <p:txBody>
          <a:bodyPr>
            <a:spAutoFit/>
          </a:bodyPr>
          <a:lstStyle/>
          <a:p>
            <a:pPr algn="just">
              <a:defRPr/>
            </a:pPr>
            <a:r>
              <a:rPr lang="en-US" sz="2000" b="1" dirty="0">
                <a:solidFill>
                  <a:srgbClr val="000000"/>
                </a:solidFill>
                <a:latin typeface="Times New Roman" pitchFamily="18" charset="0"/>
                <a:cs typeface="Times New Roman" pitchFamily="18" charset="0"/>
              </a:rPr>
              <a:t>It is established that received mutant strains  </a:t>
            </a:r>
            <a:r>
              <a:rPr lang="en-US" sz="2000" b="1" i="1" dirty="0">
                <a:solidFill>
                  <a:srgbClr val="000000"/>
                </a:solidFill>
                <a:latin typeface="Times New Roman" pitchFamily="18" charset="0"/>
                <a:cs typeface="Times New Roman" pitchFamily="18" charset="0"/>
              </a:rPr>
              <a:t>Chlorella </a:t>
            </a:r>
            <a:r>
              <a:rPr lang="en-US" sz="2000" b="1" i="1" dirty="0" err="1">
                <a:solidFill>
                  <a:srgbClr val="000000"/>
                </a:solidFill>
                <a:latin typeface="Times New Roman" pitchFamily="18" charset="0"/>
                <a:cs typeface="Times New Roman" pitchFamily="18" charset="0"/>
              </a:rPr>
              <a:t>pyrenoidosa</a:t>
            </a:r>
            <a:r>
              <a:rPr lang="en-US" sz="2000" b="1" dirty="0">
                <a:solidFill>
                  <a:srgbClr val="000000"/>
                </a:solidFill>
                <a:latin typeface="Times New Roman" pitchFamily="18" charset="0"/>
                <a:cs typeface="Times New Roman" pitchFamily="18" charset="0"/>
              </a:rPr>
              <a:t> С-2m2 in dynamics of growth, an exit of  dry biomass and accumulation of lipids surpasses mutant strains  </a:t>
            </a:r>
            <a:r>
              <a:rPr lang="en-US" sz="2000" b="1" i="1" dirty="0">
                <a:solidFill>
                  <a:srgbClr val="000000"/>
                </a:solidFill>
                <a:latin typeface="Times New Roman" pitchFamily="18" charset="0"/>
                <a:cs typeface="Times New Roman" pitchFamily="18" charset="0"/>
              </a:rPr>
              <a:t>Chlorella </a:t>
            </a:r>
            <a:r>
              <a:rPr lang="en-US" sz="2000" b="1" i="1" dirty="0" err="1">
                <a:solidFill>
                  <a:srgbClr val="000000"/>
                </a:solidFill>
                <a:latin typeface="Times New Roman" pitchFamily="18" charset="0"/>
                <a:cs typeface="Times New Roman" pitchFamily="18" charset="0"/>
              </a:rPr>
              <a:t>pyrenoidosa</a:t>
            </a:r>
            <a:r>
              <a:rPr lang="en-US" sz="2000" b="1" dirty="0">
                <a:solidFill>
                  <a:srgbClr val="000000"/>
                </a:solidFill>
                <a:latin typeface="Times New Roman" pitchFamily="18" charset="0"/>
                <a:cs typeface="Times New Roman" pitchFamily="18" charset="0"/>
              </a:rPr>
              <a:t> С-2m1 and wild strains  </a:t>
            </a:r>
            <a:r>
              <a:rPr lang="en-US" sz="2000" b="1" i="1" dirty="0">
                <a:solidFill>
                  <a:srgbClr val="000000"/>
                </a:solidFill>
                <a:latin typeface="Times New Roman" pitchFamily="18" charset="0"/>
                <a:cs typeface="Times New Roman" pitchFamily="18" charset="0"/>
              </a:rPr>
              <a:t>Chlorella </a:t>
            </a:r>
            <a:r>
              <a:rPr lang="en-US" sz="2000" b="1" i="1" dirty="0" err="1">
                <a:solidFill>
                  <a:srgbClr val="000000"/>
                </a:solidFill>
                <a:latin typeface="Times New Roman" pitchFamily="18" charset="0"/>
                <a:cs typeface="Times New Roman" pitchFamily="18" charset="0"/>
              </a:rPr>
              <a:t>pyrenoidosa</a:t>
            </a:r>
            <a:r>
              <a:rPr lang="en-US" sz="2000" b="1" dirty="0">
                <a:solidFill>
                  <a:srgbClr val="000000"/>
                </a:solidFill>
                <a:latin typeface="Times New Roman" pitchFamily="18" charset="0"/>
                <a:cs typeface="Times New Roman" pitchFamily="18" charset="0"/>
              </a:rPr>
              <a:t> С-2.</a:t>
            </a:r>
            <a:endParaRPr lang="ru-RU" sz="2000" b="1" dirty="0">
              <a:solidFill>
                <a:srgbClr val="000000"/>
              </a:solidFill>
              <a:latin typeface="Times New Roman" pitchFamily="18" charset="0"/>
              <a:cs typeface="Times New Roman" pitchFamily="18" charset="0"/>
            </a:endParaRPr>
          </a:p>
          <a:p>
            <a:pPr>
              <a:defRPr/>
            </a:pPr>
            <a:endParaRPr lang="ru-RU" dirty="0">
              <a:solidFill>
                <a:schemeClr val="tx1">
                  <a:lumMod val="10000"/>
                </a:schemeClr>
              </a:solidFill>
            </a:endParaRPr>
          </a:p>
        </p:txBody>
      </p:sp>
      <p:graphicFrame>
        <p:nvGraphicFramePr>
          <p:cNvPr id="10" name="Диаграмма 9"/>
          <p:cNvGraphicFramePr>
            <a:graphicFrameLocks/>
          </p:cNvGraphicFramePr>
          <p:nvPr/>
        </p:nvGraphicFramePr>
        <p:xfrm>
          <a:off x="71406" y="571480"/>
          <a:ext cx="4643470"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a:graphicFrameLocks/>
          </p:cNvGraphicFramePr>
          <p:nvPr/>
        </p:nvGraphicFramePr>
        <p:xfrm>
          <a:off x="4500562" y="500042"/>
          <a:ext cx="4429156" cy="2714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nvGraphicFramePr>
        <p:xfrm>
          <a:off x="0" y="3571876"/>
          <a:ext cx="4572000" cy="23574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063625" y="3224267"/>
          <a:ext cx="6709409" cy="32051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50" name="Object 2"/>
          <p:cNvGraphicFramePr>
            <a:graphicFrameLocks noChangeAspect="1"/>
          </p:cNvGraphicFramePr>
          <p:nvPr/>
        </p:nvGraphicFramePr>
        <p:xfrm>
          <a:off x="2254250" y="790575"/>
          <a:ext cx="5378450" cy="2562225"/>
        </p:xfrm>
        <a:graphic>
          <a:graphicData uri="http://schemas.openxmlformats.org/presentationml/2006/ole">
            <p:oleObj spid="_x0000_s2050" name="Document" r:id="rId4" imgW="12901587" imgH="6146032" progId="Word.Document.12">
              <p:link updateAutomatic="1"/>
            </p:oleObj>
          </a:graphicData>
        </a:graphic>
      </p:graphicFrame>
      <p:sp>
        <p:nvSpPr>
          <p:cNvPr id="2052" name="TextBox 50"/>
          <p:cNvSpPr txBox="1">
            <a:spLocks noChangeArrowheads="1"/>
          </p:cNvSpPr>
          <p:nvPr/>
        </p:nvSpPr>
        <p:spPr bwMode="auto">
          <a:xfrm>
            <a:off x="128588" y="0"/>
            <a:ext cx="9015412" cy="584200"/>
          </a:xfrm>
          <a:prstGeom prst="rect">
            <a:avLst/>
          </a:prstGeom>
          <a:noFill/>
          <a:ln w="9525">
            <a:noFill/>
            <a:miter lim="800000"/>
            <a:headEnd/>
            <a:tailEnd/>
          </a:ln>
        </p:spPr>
        <p:txBody>
          <a:bodyPr>
            <a:spAutoFit/>
          </a:bodyPr>
          <a:lstStyle/>
          <a:p>
            <a:pPr defTabSz="457200"/>
            <a:r>
              <a:rPr lang="en-US" sz="3200">
                <a:solidFill>
                  <a:srgbClr val="000090"/>
                </a:solidFill>
                <a:latin typeface="Calibri" pitchFamily="34" charset="0"/>
                <a:ea typeface="MS PGothic" pitchFamily="34" charset="-128"/>
                <a:cs typeface="Arial" pitchFamily="34" charset="0"/>
              </a:rPr>
              <a:t>But, growth is much lower when nitrogen is removed</a:t>
            </a:r>
          </a:p>
        </p:txBody>
      </p:sp>
      <p:sp>
        <p:nvSpPr>
          <p:cNvPr id="2053" name="Slide Number Placeholder 2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F3716EA7-4682-4217-A3DE-B7AE3568A7B1}" type="slidenum">
              <a:rPr lang="en-US" sz="1200">
                <a:solidFill>
                  <a:srgbClr val="898989"/>
                </a:solidFill>
                <a:latin typeface="Calibri" pitchFamily="34" charset="0"/>
                <a:ea typeface="MS PGothic" pitchFamily="34" charset="-128"/>
              </a:rPr>
              <a:pPr algn="r" defTabSz="457200"/>
              <a:t>12</a:t>
            </a:fld>
            <a:endParaRPr lang="en-US" sz="1200">
              <a:solidFill>
                <a:srgbClr val="898989"/>
              </a:solidFill>
              <a:latin typeface="Calibri" pitchFamily="34" charset="0"/>
              <a:ea typeface="MS PGothic" pitchFamily="34" charset="-128"/>
            </a:endParaRPr>
          </a:p>
        </p:txBody>
      </p:sp>
      <p:sp>
        <p:nvSpPr>
          <p:cNvPr id="2054" name="TextBox 5"/>
          <p:cNvSpPr txBox="1">
            <a:spLocks noChangeArrowheads="1"/>
          </p:cNvSpPr>
          <p:nvPr/>
        </p:nvSpPr>
        <p:spPr bwMode="auto">
          <a:xfrm>
            <a:off x="496888" y="4929188"/>
            <a:ext cx="1133475" cy="461962"/>
          </a:xfrm>
          <a:prstGeom prst="rect">
            <a:avLst/>
          </a:prstGeom>
          <a:noFill/>
          <a:ln w="9525">
            <a:noFill/>
            <a:miter lim="800000"/>
            <a:headEnd/>
            <a:tailEnd/>
          </a:ln>
        </p:spPr>
        <p:txBody>
          <a:bodyPr wrap="none">
            <a:spAutoFit/>
          </a:bodyPr>
          <a:lstStyle/>
          <a:p>
            <a:pPr defTabSz="457200"/>
            <a:r>
              <a:rPr lang="en-US" sz="2400">
                <a:latin typeface="Calibri" pitchFamily="34" charset="0"/>
                <a:ea typeface="MS PGothic" pitchFamily="34" charset="-128"/>
              </a:rPr>
              <a:t>Growth</a:t>
            </a:r>
          </a:p>
        </p:txBody>
      </p:sp>
      <p:sp>
        <p:nvSpPr>
          <p:cNvPr id="2055" name="TextBox 31"/>
          <p:cNvSpPr txBox="1">
            <a:spLocks noChangeArrowheads="1"/>
          </p:cNvSpPr>
          <p:nvPr/>
        </p:nvSpPr>
        <p:spPr bwMode="auto">
          <a:xfrm>
            <a:off x="7572375" y="4089400"/>
            <a:ext cx="1141413" cy="461963"/>
          </a:xfrm>
          <a:prstGeom prst="rect">
            <a:avLst/>
          </a:prstGeom>
          <a:noFill/>
          <a:ln w="9525">
            <a:noFill/>
            <a:miter lim="800000"/>
            <a:headEnd/>
            <a:tailEnd/>
          </a:ln>
        </p:spPr>
        <p:txBody>
          <a:bodyPr wrap="none">
            <a:spAutoFit/>
          </a:bodyPr>
          <a:lstStyle/>
          <a:p>
            <a:pPr defTabSz="457200"/>
            <a:r>
              <a:rPr lang="en-US" sz="2400">
                <a:latin typeface="Calibri" pitchFamily="34" charset="0"/>
                <a:ea typeface="MS PGothic" pitchFamily="34" charset="-128"/>
              </a:rPr>
              <a:t>100% N</a:t>
            </a:r>
          </a:p>
        </p:txBody>
      </p:sp>
      <p:sp>
        <p:nvSpPr>
          <p:cNvPr id="2056" name="TextBox 32"/>
          <p:cNvSpPr txBox="1">
            <a:spLocks noChangeArrowheads="1"/>
          </p:cNvSpPr>
          <p:nvPr/>
        </p:nvSpPr>
        <p:spPr bwMode="auto">
          <a:xfrm>
            <a:off x="7632700" y="5610225"/>
            <a:ext cx="984250" cy="461963"/>
          </a:xfrm>
          <a:prstGeom prst="rect">
            <a:avLst/>
          </a:prstGeom>
          <a:noFill/>
          <a:ln w="9525">
            <a:noFill/>
            <a:miter lim="800000"/>
            <a:headEnd/>
            <a:tailEnd/>
          </a:ln>
        </p:spPr>
        <p:txBody>
          <a:bodyPr wrap="none">
            <a:spAutoFit/>
          </a:bodyPr>
          <a:lstStyle/>
          <a:p>
            <a:pPr defTabSz="457200"/>
            <a:r>
              <a:rPr lang="en-US" sz="2400">
                <a:latin typeface="Calibri" pitchFamily="34" charset="0"/>
                <a:ea typeface="MS PGothic" pitchFamily="34" charset="-128"/>
              </a:rPr>
              <a:t>10% N</a:t>
            </a:r>
          </a:p>
        </p:txBody>
      </p:sp>
      <p:sp>
        <p:nvSpPr>
          <p:cNvPr id="2057" name="TextBox 33"/>
          <p:cNvSpPr txBox="1">
            <a:spLocks noChangeArrowheads="1"/>
          </p:cNvSpPr>
          <p:nvPr/>
        </p:nvSpPr>
        <p:spPr bwMode="auto">
          <a:xfrm>
            <a:off x="6588125" y="3227388"/>
            <a:ext cx="1141413" cy="461962"/>
          </a:xfrm>
          <a:prstGeom prst="rect">
            <a:avLst/>
          </a:prstGeom>
          <a:noFill/>
          <a:ln w="9525">
            <a:noFill/>
            <a:miter lim="800000"/>
            <a:headEnd/>
            <a:tailEnd/>
          </a:ln>
        </p:spPr>
        <p:txBody>
          <a:bodyPr wrap="none">
            <a:spAutoFit/>
          </a:bodyPr>
          <a:lstStyle/>
          <a:p>
            <a:pPr defTabSz="457200"/>
            <a:r>
              <a:rPr lang="en-US" sz="2400">
                <a:latin typeface="Calibri" pitchFamily="34" charset="0"/>
                <a:ea typeface="MS PGothic" pitchFamily="34" charset="-128"/>
              </a:rPr>
              <a:t>100% N</a:t>
            </a:r>
          </a:p>
        </p:txBody>
      </p:sp>
      <p:sp>
        <p:nvSpPr>
          <p:cNvPr id="2058" name="TextBox 34"/>
          <p:cNvSpPr txBox="1">
            <a:spLocks noChangeArrowheads="1"/>
          </p:cNvSpPr>
          <p:nvPr/>
        </p:nvSpPr>
        <p:spPr bwMode="auto">
          <a:xfrm>
            <a:off x="2266950" y="3227388"/>
            <a:ext cx="984250" cy="461962"/>
          </a:xfrm>
          <a:prstGeom prst="rect">
            <a:avLst/>
          </a:prstGeom>
          <a:noFill/>
          <a:ln w="9525">
            <a:noFill/>
            <a:miter lim="800000"/>
            <a:headEnd/>
            <a:tailEnd/>
          </a:ln>
        </p:spPr>
        <p:txBody>
          <a:bodyPr wrap="none">
            <a:spAutoFit/>
          </a:bodyPr>
          <a:lstStyle/>
          <a:p>
            <a:pPr defTabSz="457200"/>
            <a:r>
              <a:rPr lang="en-US" sz="2400">
                <a:latin typeface="Calibri" pitchFamily="34" charset="0"/>
                <a:ea typeface="MS PGothic" pitchFamily="34" charset="-128"/>
              </a:rPr>
              <a:t>10% N</a:t>
            </a:r>
          </a:p>
        </p:txBody>
      </p:sp>
      <p:cxnSp>
        <p:nvCxnSpPr>
          <p:cNvPr id="10" name="Straight Arrow Connector 9"/>
          <p:cNvCxnSpPr>
            <a:cxnSpLocks noChangeShapeType="1"/>
          </p:cNvCxnSpPr>
          <p:nvPr/>
        </p:nvCxnSpPr>
        <p:spPr bwMode="auto">
          <a:xfrm flipH="1">
            <a:off x="3381375" y="3476625"/>
            <a:ext cx="3076575" cy="1587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3071813"/>
            <a:ext cx="4572000" cy="720725"/>
          </a:xfrm>
        </p:spPr>
        <p:txBody>
          <a:bodyPr anchor="ctr" anchorCtr="1"/>
          <a:lstStyle/>
          <a:p>
            <a:pPr eaLnBrk="1" hangingPunct="1">
              <a:defRPr/>
            </a:pPr>
            <a:r>
              <a:rPr lang="ru-RU" altLang="ko-KR" sz="1400" b="1" smtClean="0">
                <a:solidFill>
                  <a:srgbClr val="000000"/>
                </a:solidFill>
                <a:latin typeface="Times New Roman" pitchFamily="18" charset="0"/>
              </a:rPr>
              <a:t>Рисунок 7 - Влияние освещения на динамику роста  мутантного штамма микроводоросли </a:t>
            </a:r>
            <a:r>
              <a:rPr lang="en-US" altLang="ko-KR" sz="1400" b="1" smtClean="0">
                <a:solidFill>
                  <a:srgbClr val="000000"/>
                </a:solidFill>
                <a:latin typeface="Times New Roman" pitchFamily="18" charset="0"/>
                <a:ea typeface="굴림" pitchFamily="34" charset="-127"/>
              </a:rPr>
              <a:t>Chlorella pyrenoidosa C</a:t>
            </a:r>
            <a:r>
              <a:rPr lang="ru-RU" altLang="ko-KR" sz="1400" b="1" smtClean="0">
                <a:solidFill>
                  <a:srgbClr val="000000"/>
                </a:solidFill>
                <a:latin typeface="Times New Roman" pitchFamily="18" charset="0"/>
              </a:rPr>
              <a:t>-2</a:t>
            </a:r>
            <a:r>
              <a:rPr lang="en-US" altLang="ko-KR" sz="1400" b="1" smtClean="0">
                <a:solidFill>
                  <a:srgbClr val="000000"/>
                </a:solidFill>
                <a:latin typeface="Times New Roman" pitchFamily="18" charset="0"/>
                <a:ea typeface="굴림" pitchFamily="34" charset="-127"/>
              </a:rPr>
              <a:t>m</a:t>
            </a:r>
            <a:r>
              <a:rPr lang="ru-RU" altLang="ko-KR" sz="1400" b="1" smtClean="0">
                <a:solidFill>
                  <a:srgbClr val="000000"/>
                </a:solidFill>
                <a:latin typeface="Times New Roman" pitchFamily="18" charset="0"/>
              </a:rPr>
              <a:t>2</a:t>
            </a:r>
            <a:r>
              <a:rPr lang="ru-RU" sz="1400" b="1" smtClean="0">
                <a:solidFill>
                  <a:srgbClr val="000000"/>
                </a:solidFill>
                <a:latin typeface="Times New Roman" pitchFamily="18" charset="0"/>
              </a:rPr>
              <a:t/>
            </a:r>
            <a:br>
              <a:rPr lang="ru-RU" sz="1400" b="1" smtClean="0">
                <a:solidFill>
                  <a:srgbClr val="000000"/>
                </a:solidFill>
                <a:latin typeface="Times New Roman" pitchFamily="18" charset="0"/>
              </a:rPr>
            </a:br>
            <a:endParaRPr lang="ru-RU" sz="1400" b="1" smtClean="0">
              <a:solidFill>
                <a:srgbClr val="000000"/>
              </a:solidFill>
              <a:latin typeface="Times New Roman" pitchFamily="18" charset="0"/>
            </a:endParaRPr>
          </a:p>
        </p:txBody>
      </p:sp>
      <p:pic>
        <p:nvPicPr>
          <p:cNvPr id="15363" name="Диаграмма 6"/>
          <p:cNvPicPr>
            <a:picLocks noChangeArrowheads="1"/>
          </p:cNvPicPr>
          <p:nvPr>
            <p:ph type="body" idx="4294967295"/>
          </p:nvPr>
        </p:nvPicPr>
        <p:blipFill>
          <a:blip r:embed="rId2"/>
          <a:srcRect/>
          <a:stretch>
            <a:fillRect/>
          </a:stretch>
        </p:blipFill>
        <p:spPr>
          <a:xfrm>
            <a:off x="0" y="785813"/>
            <a:ext cx="4500563" cy="2859087"/>
          </a:xfrm>
          <a:noFill/>
        </p:spPr>
      </p:pic>
      <p:pic>
        <p:nvPicPr>
          <p:cNvPr id="15364" name="Рисунок 7"/>
          <p:cNvPicPr>
            <a:picLocks noChangeAspect="1" noChangeArrowheads="1"/>
          </p:cNvPicPr>
          <p:nvPr/>
        </p:nvPicPr>
        <p:blipFill>
          <a:blip r:embed="rId3"/>
          <a:srcRect/>
          <a:stretch>
            <a:fillRect/>
          </a:stretch>
        </p:blipFill>
        <p:spPr bwMode="auto">
          <a:xfrm>
            <a:off x="4751388" y="785813"/>
            <a:ext cx="4392612" cy="2160587"/>
          </a:xfrm>
          <a:prstGeom prst="rect">
            <a:avLst/>
          </a:prstGeom>
          <a:noFill/>
          <a:ln w="9525">
            <a:noFill/>
            <a:miter lim="800000"/>
            <a:headEnd/>
            <a:tailEnd/>
          </a:ln>
        </p:spPr>
      </p:pic>
      <p:sp>
        <p:nvSpPr>
          <p:cNvPr id="15365" name="Прямоугольник 10"/>
          <p:cNvSpPr>
            <a:spLocks noChangeArrowheads="1"/>
          </p:cNvSpPr>
          <p:nvPr/>
        </p:nvSpPr>
        <p:spPr bwMode="auto">
          <a:xfrm>
            <a:off x="0" y="0"/>
            <a:ext cx="9144000" cy="101600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Optimization of conditions of cultivation mutant strains  </a:t>
            </a:r>
            <a:r>
              <a:rPr lang="en-US" sz="2000" b="1" i="1">
                <a:latin typeface="Times New Roman" pitchFamily="18" charset="0"/>
                <a:cs typeface="Times New Roman" pitchFamily="18" charset="0"/>
              </a:rPr>
              <a:t>Chlorella pyrenoidosa </a:t>
            </a:r>
            <a:r>
              <a:rPr lang="en-US" sz="2000" b="1">
                <a:latin typeface="Times New Roman" pitchFamily="18" charset="0"/>
                <a:cs typeface="Times New Roman" pitchFamily="18" charset="0"/>
              </a:rPr>
              <a:t>C-2m2 in the laboratory bioreactor for the purpose of production of  biodiesel </a:t>
            </a:r>
          </a:p>
          <a:p>
            <a:endParaRPr lang="ru-RU" sz="2000" b="1"/>
          </a:p>
        </p:txBody>
      </p:sp>
      <p:sp>
        <p:nvSpPr>
          <p:cNvPr id="15366" name="Прямоугольник 12"/>
          <p:cNvSpPr>
            <a:spLocks noChangeArrowheads="1"/>
          </p:cNvSpPr>
          <p:nvPr/>
        </p:nvSpPr>
        <p:spPr bwMode="auto">
          <a:xfrm>
            <a:off x="0" y="3714750"/>
            <a:ext cx="9358313" cy="1200150"/>
          </a:xfrm>
          <a:prstGeom prst="rect">
            <a:avLst/>
          </a:prstGeom>
          <a:noFill/>
          <a:ln w="9525">
            <a:noFill/>
            <a:miter lim="800000"/>
            <a:headEnd/>
            <a:tailEnd/>
          </a:ln>
        </p:spPr>
        <p:txBody>
          <a:bodyPr>
            <a:spAutoFit/>
          </a:bodyPr>
          <a:lstStyle/>
          <a:p>
            <a:r>
              <a:rPr lang="en-US" b="1">
                <a:solidFill>
                  <a:srgbClr val="000000"/>
                </a:solidFill>
                <a:latin typeface="Times New Roman" pitchFamily="18" charset="0"/>
                <a:cs typeface="Times New Roman" pitchFamily="18" charset="0"/>
              </a:rPr>
              <a:t>Studying of dynamics of growth and accumulation of lipids by cells  </a:t>
            </a:r>
            <a:r>
              <a:rPr lang="en-US" b="1" i="1">
                <a:solidFill>
                  <a:srgbClr val="000000"/>
                </a:solidFill>
                <a:latin typeface="Times New Roman" pitchFamily="18" charset="0"/>
                <a:cs typeface="Times New Roman" pitchFamily="18" charset="0"/>
              </a:rPr>
              <a:t>Chlorella pyrenoidosa</a:t>
            </a:r>
            <a:r>
              <a:rPr lang="en-US" b="1">
                <a:solidFill>
                  <a:srgbClr val="000000"/>
                </a:solidFill>
                <a:latin typeface="Times New Roman" pitchFamily="18" charset="0"/>
                <a:cs typeface="Times New Roman" pitchFamily="18" charset="0"/>
              </a:rPr>
              <a:t> C-2m2 in the conditions of various illumination has revealed that at increasing in illumination </a:t>
            </a:r>
          </a:p>
          <a:p>
            <a:r>
              <a:rPr lang="en-US" b="1">
                <a:solidFill>
                  <a:srgbClr val="000000"/>
                </a:solidFill>
                <a:latin typeface="Times New Roman" pitchFamily="18" charset="0"/>
                <a:cs typeface="Times New Roman" pitchFamily="18" charset="0"/>
              </a:rPr>
              <a:t>to 6000 lux is observed the maximum growth of cells  and an exit of  dry biomass whereas the greatest quantity of lipids is contained by the cells  cultivated at illumination 4000 lux.</a:t>
            </a:r>
            <a:endParaRPr lang="ru-RU" b="1">
              <a:solidFill>
                <a:srgbClr val="000000"/>
              </a:solidFill>
              <a:latin typeface="Times New Roman" pitchFamily="18" charset="0"/>
              <a:cs typeface="Times New Roman" pitchFamily="18" charset="0"/>
            </a:endParaRPr>
          </a:p>
        </p:txBody>
      </p:sp>
      <p:sp>
        <p:nvSpPr>
          <p:cNvPr id="11272" name="Rectangle 10"/>
          <p:cNvSpPr>
            <a:spLocks noChangeArrowheads="1"/>
          </p:cNvSpPr>
          <p:nvPr/>
        </p:nvSpPr>
        <p:spPr bwMode="auto">
          <a:xfrm>
            <a:off x="0" y="5000625"/>
            <a:ext cx="9001125" cy="1754188"/>
          </a:xfrm>
          <a:prstGeom prst="rect">
            <a:avLst/>
          </a:prstGeom>
          <a:noFill/>
          <a:ln w="9525">
            <a:noFill/>
            <a:miter lim="800000"/>
            <a:headEnd/>
            <a:tailEnd/>
          </a:ln>
        </p:spPr>
        <p:txBody>
          <a:bodyPr anchor="ctr">
            <a:spAutoFit/>
          </a:bodyPr>
          <a:lstStyle/>
          <a:p>
            <a:pPr algn="just">
              <a:tabLst>
                <a:tab pos="342900" algn="l"/>
              </a:tabLst>
              <a:defRPr/>
            </a:pPr>
            <a:r>
              <a:rPr lang="ru-RU" altLang="ko-KR"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It is established that accumulation of lipids in cells  mutant strains  </a:t>
            </a:r>
            <a:r>
              <a:rPr lang="en-US" b="1" i="1" dirty="0">
                <a:solidFill>
                  <a:srgbClr val="000000"/>
                </a:solidFill>
                <a:latin typeface="Times New Roman" pitchFamily="18" charset="0"/>
                <a:cs typeface="Times New Roman" pitchFamily="18" charset="0"/>
              </a:rPr>
              <a:t>Chlorella </a:t>
            </a:r>
            <a:r>
              <a:rPr lang="en-US" b="1" i="1" dirty="0" err="1">
                <a:solidFill>
                  <a:srgbClr val="000000"/>
                </a:solidFill>
                <a:latin typeface="Times New Roman" pitchFamily="18" charset="0"/>
                <a:cs typeface="Times New Roman" pitchFamily="18" charset="0"/>
              </a:rPr>
              <a:t>pyrenoidosa</a:t>
            </a:r>
            <a:r>
              <a:rPr lang="en-US" b="1" dirty="0">
                <a:solidFill>
                  <a:srgbClr val="000000"/>
                </a:solidFill>
                <a:latin typeface="Times New Roman" pitchFamily="18" charset="0"/>
                <a:cs typeface="Times New Roman" pitchFamily="18" charset="0"/>
              </a:rPr>
              <a:t> C-2m depends from concentration of nitrogen in the nutrient medium. At reduction of concentration of nitrogen in 10 times from initial concentration in the standard medium, it is observed  increasing   accumulation of lipids in cells  mutant strains  </a:t>
            </a:r>
            <a:r>
              <a:rPr lang="en-US" b="1" i="1" dirty="0">
                <a:solidFill>
                  <a:srgbClr val="000000"/>
                </a:solidFill>
                <a:latin typeface="Times New Roman" pitchFamily="18" charset="0"/>
                <a:cs typeface="Times New Roman" pitchFamily="18" charset="0"/>
              </a:rPr>
              <a:t>Chlorella </a:t>
            </a:r>
            <a:r>
              <a:rPr lang="en-US" b="1" i="1" dirty="0" err="1">
                <a:solidFill>
                  <a:srgbClr val="000000"/>
                </a:solidFill>
                <a:latin typeface="Times New Roman" pitchFamily="18" charset="0"/>
                <a:cs typeface="Times New Roman" pitchFamily="18" charset="0"/>
              </a:rPr>
              <a:t>pyrenoidosa</a:t>
            </a:r>
            <a:r>
              <a:rPr lang="en-US" b="1" i="1"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C-2m.</a:t>
            </a:r>
            <a:endParaRPr lang="ru-RU" b="1" dirty="0">
              <a:solidFill>
                <a:srgbClr val="000000"/>
              </a:solidFill>
              <a:latin typeface="Times New Roman" pitchFamily="18" charset="0"/>
              <a:cs typeface="Times New Roman" pitchFamily="18" charset="0"/>
            </a:endParaRPr>
          </a:p>
          <a:p>
            <a:pPr algn="just">
              <a:tabLst>
                <a:tab pos="342900" algn="l"/>
              </a:tabLst>
              <a:defRPr/>
            </a:pPr>
            <a:endParaRPr lang="ru-RU" altLang="ko-KR" dirty="0">
              <a:solidFill>
                <a:schemeClr val="tx1">
                  <a:lumMod val="10000"/>
                </a:schemeClr>
              </a:solidFill>
              <a:latin typeface="Arial" charset="0"/>
            </a:endParaRPr>
          </a:p>
        </p:txBody>
      </p:sp>
      <p:sp>
        <p:nvSpPr>
          <p:cNvPr id="15368" name="Прямоугольник 8"/>
          <p:cNvSpPr>
            <a:spLocks noChangeArrowheads="1"/>
          </p:cNvSpPr>
          <p:nvPr/>
        </p:nvSpPr>
        <p:spPr bwMode="auto">
          <a:xfrm>
            <a:off x="4572000" y="3000375"/>
            <a:ext cx="4572000" cy="646113"/>
          </a:xfrm>
          <a:prstGeom prst="rect">
            <a:avLst/>
          </a:prstGeom>
          <a:noFill/>
          <a:ln w="9525">
            <a:noFill/>
            <a:miter lim="800000"/>
            <a:headEnd/>
            <a:tailEnd/>
          </a:ln>
        </p:spPr>
        <p:txBody>
          <a:bodyPr>
            <a:spAutoFit/>
          </a:bodyPr>
          <a:lstStyle/>
          <a:p>
            <a:r>
              <a:rPr lang="en-US" sz="1200" b="1">
                <a:solidFill>
                  <a:srgbClr val="000000"/>
                </a:solidFill>
                <a:latin typeface="Times New Roman" pitchFamily="18" charset="0"/>
                <a:cs typeface="Times New Roman" pitchFamily="18" charset="0"/>
              </a:rPr>
              <a:t>Figure 8 Dependence of lipid-accumulating properties mutant strains </a:t>
            </a:r>
            <a:r>
              <a:rPr lang="en-US" sz="1200" b="1" i="1">
                <a:solidFill>
                  <a:srgbClr val="000000"/>
                </a:solidFill>
                <a:latin typeface="Times New Roman" pitchFamily="18" charset="0"/>
                <a:cs typeface="Times New Roman" pitchFamily="18" charset="0"/>
              </a:rPr>
              <a:t>Сhlorella pyrenoidosa </a:t>
            </a:r>
            <a:r>
              <a:rPr lang="en-US" sz="1200" b="1">
                <a:solidFill>
                  <a:srgbClr val="000000"/>
                </a:solidFill>
                <a:latin typeface="Times New Roman" pitchFamily="18" charset="0"/>
                <a:cs typeface="Times New Roman" pitchFamily="18" charset="0"/>
              </a:rPr>
              <a:t>C-2m from concentration of nitrogen in the medium.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625" y="-214313"/>
            <a:ext cx="8229600" cy="857251"/>
          </a:xfrm>
        </p:spPr>
        <p:txBody>
          <a:bodyPr anchor="ctr" anchorCtr="1"/>
          <a:lstStyle/>
          <a:p>
            <a:pPr eaLnBrk="1" hangingPunct="1">
              <a:defRPr/>
            </a:pPr>
            <a:r>
              <a:rPr lang="en-US" sz="2800" b="1" dirty="0" smtClean="0">
                <a:latin typeface="Times New Roman" pitchFamily="18" charset="0"/>
                <a:cs typeface="Times New Roman" pitchFamily="18" charset="0"/>
              </a:rPr>
              <a:t>Conclusion</a:t>
            </a:r>
            <a:endParaRPr lang="ru-RU" sz="2800" b="1" dirty="0" smtClean="0">
              <a:latin typeface="Times New Roman" pitchFamily="18" charset="0"/>
              <a:cs typeface="Times New Roman" pitchFamily="18" charset="0"/>
            </a:endParaRPr>
          </a:p>
        </p:txBody>
      </p:sp>
      <p:sp>
        <p:nvSpPr>
          <p:cNvPr id="16387" name="Содержимое 4"/>
          <p:cNvSpPr>
            <a:spLocks noGrp="1"/>
          </p:cNvSpPr>
          <p:nvPr>
            <p:ph idx="4294967295"/>
          </p:nvPr>
        </p:nvSpPr>
        <p:spPr>
          <a:xfrm>
            <a:off x="0" y="285750"/>
            <a:ext cx="8785225" cy="6024563"/>
          </a:xfrm>
        </p:spPr>
        <p:txBody>
          <a:bodyPr/>
          <a:lstStyle/>
          <a:p>
            <a:pPr algn="just" eaLnBrk="1" hangingPunct="1">
              <a:spcBef>
                <a:spcPct val="0"/>
              </a:spcBef>
              <a:buFontTx/>
              <a:buNone/>
            </a:pPr>
            <a:endParaRPr lang="ru-RU" sz="1400" b="1" smtClean="0">
              <a:solidFill>
                <a:srgbClr val="171717"/>
              </a:solidFill>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It has been allocated 12 algological  pure cultures of microalgae  which are identified as representatives green, blue-green  microalgae, euglena  from various water ecosystems.</a:t>
            </a:r>
          </a:p>
          <a:p>
            <a:pPr algn="just" eaLnBrk="1" hangingPunct="1"/>
            <a:endParaRPr lang="ru-RU" sz="1400" b="1" smtClean="0">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It has been spent of  screening on productivity of the allocated cultures and collection strains of microalgae. Collection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C-2 has been selected for the further researches as strains  with the highest indicators on growth rate and  biomass exit.</a:t>
            </a:r>
          </a:p>
          <a:p>
            <a:pPr algn="just" eaLnBrk="1" hangingPunct="1"/>
            <a:endParaRPr lang="en-US" sz="1400" b="1" smtClean="0">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On the basis of collection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C-2 by method induced mutagenesis  are received mutant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С-2m1 and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С-2m2, characterized by high productivity and accumulation of lipids.</a:t>
            </a:r>
          </a:p>
          <a:p>
            <a:pPr algn="just" eaLnBrk="1" hangingPunct="1"/>
            <a:endParaRPr lang="en-US" sz="1400" b="1" smtClean="0">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It has been established that received mutant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С-2m2 in dynamics of growth, an exit of  dry biomass and accumulation of lipids surpasses mutant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С-2m1 and wild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С-2.</a:t>
            </a:r>
          </a:p>
          <a:p>
            <a:pPr algn="just" eaLnBrk="1" hangingPunct="1"/>
            <a:endParaRPr lang="en-US" sz="1400" b="1" smtClean="0">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Studying of dynamics of growth and accumulation of lipids by cells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C-2m2 in the conditions of various illumination has revealed that at increasing in illumination to 6000 lux is observed the maximum growth of cells  and an exit of  dry biomass whereas the greatest quantity of lipids is contained by the cells  cultivated at illumination 4000 lux.</a:t>
            </a:r>
          </a:p>
          <a:p>
            <a:pPr algn="just" eaLnBrk="1" hangingPunct="1"/>
            <a:endParaRPr lang="ru-RU" sz="1400" b="1" smtClean="0">
              <a:latin typeface="Times New Roman" pitchFamily="18" charset="0"/>
              <a:cs typeface="Times New Roman" pitchFamily="18" charset="0"/>
            </a:endParaRPr>
          </a:p>
          <a:p>
            <a:pPr algn="just" eaLnBrk="1" hangingPunct="1"/>
            <a:r>
              <a:rPr lang="en-US" sz="1400" b="1" smtClean="0">
                <a:latin typeface="Times New Roman" pitchFamily="18" charset="0"/>
                <a:cs typeface="Times New Roman" pitchFamily="18" charset="0"/>
              </a:rPr>
              <a:t>It has been established that accumulation of lipids in cells  mutant strains  </a:t>
            </a:r>
            <a:r>
              <a:rPr lang="en-US" sz="1400" b="1" i="1" smtClean="0">
                <a:latin typeface="Times New Roman" pitchFamily="18" charset="0"/>
                <a:cs typeface="Times New Roman" pitchFamily="18" charset="0"/>
              </a:rPr>
              <a:t>Chlorella pyrenoidosa</a:t>
            </a:r>
            <a:r>
              <a:rPr lang="en-US" sz="1400" b="1" smtClean="0">
                <a:latin typeface="Times New Roman" pitchFamily="18" charset="0"/>
                <a:cs typeface="Times New Roman" pitchFamily="18" charset="0"/>
              </a:rPr>
              <a:t> C-2m depends from concentration of nitrogen in the nutrient medium. At reduction of concentration of nitrogen in 10 times from initial concentration in the standard medium, it is observed increasing  accumulation of lipids in cells  mutant strains  </a:t>
            </a:r>
            <a:r>
              <a:rPr lang="en-US" sz="1400" b="1" i="1" smtClean="0">
                <a:latin typeface="Times New Roman" pitchFamily="18" charset="0"/>
                <a:cs typeface="Times New Roman" pitchFamily="18" charset="0"/>
              </a:rPr>
              <a:t>Chlorella pyrenoidosa </a:t>
            </a:r>
            <a:r>
              <a:rPr lang="en-US" sz="1400" b="1" smtClean="0">
                <a:latin typeface="Times New Roman" pitchFamily="18" charset="0"/>
                <a:cs typeface="Times New Roman" pitchFamily="18" charset="0"/>
              </a:rPr>
              <a:t>C-2m.</a:t>
            </a:r>
            <a:endParaRPr lang="ru-RU" sz="2000" b="1" smtClean="0">
              <a:latin typeface="Times New Roman" pitchFamily="18" charset="0"/>
              <a:cs typeface="Times New Roman" pitchFamily="18" charset="0"/>
            </a:endParaRPr>
          </a:p>
          <a:p>
            <a:pPr eaLnBrk="1" hangingPunct="1"/>
            <a:endParaRPr lang="ru-RU" sz="2000" b="1" smtClean="0">
              <a:latin typeface="Times New Roman" pitchFamily="18" charset="0"/>
              <a:cs typeface="Times New Roman" pitchFamily="18" charset="0"/>
            </a:endParaRPr>
          </a:p>
          <a:p>
            <a:pPr eaLnBrk="1" hangingPunct="1"/>
            <a:endParaRPr lang="kk-KZ" sz="1600" b="1" i="1" smtClean="0">
              <a:solidFill>
                <a:srgbClr val="000000"/>
              </a:solidFill>
              <a:latin typeface="Times New Roman" pitchFamily="18" charset="0"/>
            </a:endParaRPr>
          </a:p>
          <a:p>
            <a:pPr eaLnBrk="1" hangingPunct="1"/>
            <a:endParaRPr lang="kk-KZ" sz="1600" b="1" i="1" smtClean="0">
              <a:solidFill>
                <a:srgbClr val="000000"/>
              </a:solidFill>
              <a:latin typeface="Times New Roman" pitchFamily="18" charset="0"/>
            </a:endParaRPr>
          </a:p>
          <a:p>
            <a:pPr eaLnBrk="1" hangingPunct="1"/>
            <a:endParaRPr lang="kk-KZ" sz="1600" b="1" i="1" smtClean="0">
              <a:solidFill>
                <a:srgbClr val="000000"/>
              </a:solidFill>
              <a:latin typeface="Times New Roman" pitchFamily="18" charset="0"/>
            </a:endParaRPr>
          </a:p>
          <a:p>
            <a:pPr eaLnBrk="1" hangingPunct="1"/>
            <a:endParaRPr lang="kk-KZ" sz="1600" b="1" i="1" smtClean="0">
              <a:solidFill>
                <a:srgbClr val="000000"/>
              </a:solidFill>
              <a:latin typeface="Times New Roman" pitchFamily="18" charset="0"/>
            </a:endParaRPr>
          </a:p>
          <a:p>
            <a:pPr eaLnBrk="1" hangingPunct="1"/>
            <a:endParaRPr lang="ru-RU" sz="1600" b="1" smtClean="0">
              <a:solidFill>
                <a:srgbClr val="000000"/>
              </a:solidFill>
              <a:latin typeface="Times New Roman" pitchFamily="18" charset="0"/>
            </a:endParaRPr>
          </a:p>
          <a:p>
            <a:pPr eaLnBrk="1" hangingPunct="1"/>
            <a:endParaRPr lang="ru-RU" sz="1600" b="1"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285875"/>
          <a:ext cx="4608513" cy="5365750"/>
        </p:xfrm>
        <a:graphic>
          <a:graphicData uri="http://schemas.openxmlformats.org/presentationml/2006/ole">
            <p:oleObj spid="_x0000_s1026" name="Worksheet" r:id="rId3" imgW="4781463" imgH="4400457" progId="Excel.Sheet.8">
              <p:embed/>
            </p:oleObj>
          </a:graphicData>
        </a:graphic>
      </p:graphicFrame>
      <p:sp>
        <p:nvSpPr>
          <p:cNvPr id="1027" name="Rectangle 4"/>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r>
              <a:rPr lang="en-US" sz="1600" b="1">
                <a:latin typeface="Times New Roman" pitchFamily="18" charset="0"/>
                <a:cs typeface="Times New Roman" pitchFamily="18" charset="0"/>
              </a:rPr>
              <a:t>Substantiation of  choice of directions of researches</a:t>
            </a:r>
            <a:endParaRPr lang="ru-RU" sz="1600" b="1">
              <a:latin typeface="Times New Roman" pitchFamily="18" charset="0"/>
              <a:cs typeface="Times New Roman" pitchFamily="18" charset="0"/>
            </a:endParaRPr>
          </a:p>
          <a:p>
            <a:pPr algn="ctr"/>
            <a:r>
              <a:rPr lang="en-US" sz="1600" b="1">
                <a:latin typeface="Times New Roman" pitchFamily="18" charset="0"/>
                <a:cs typeface="Times New Roman" pitchFamily="18" charset="0"/>
              </a:rPr>
              <a:t>Recently interest to biodiesel fuel constantly grows in the world, as to alternative of diesel fuel. Biofuel, that is the fuel received from vegetative raw materials, is considered harmless alternative to fossil hydrocarbons.</a:t>
            </a:r>
            <a:endParaRPr lang="ru-RU" sz="1600" b="1">
              <a:latin typeface="Times New Roman" pitchFamily="18" charset="0"/>
              <a:cs typeface="Times New Roman" pitchFamily="18" charset="0"/>
            </a:endParaRPr>
          </a:p>
          <a:p>
            <a:pPr algn="ctr"/>
            <a:endParaRPr lang="ru-RU" sz="1600" b="1">
              <a:cs typeface="Arial" pitchFamily="34" charset="0"/>
            </a:endParaRPr>
          </a:p>
        </p:txBody>
      </p:sp>
      <p:graphicFrame>
        <p:nvGraphicFramePr>
          <p:cNvPr id="5" name="Диаграмма 4"/>
          <p:cNvGraphicFramePr/>
          <p:nvPr/>
        </p:nvGraphicFramePr>
        <p:xfrm>
          <a:off x="4500562" y="1433512"/>
          <a:ext cx="4357718" cy="492444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
          <p:cNvSpPr>
            <a:spLocks noChangeArrowheads="1"/>
          </p:cNvSpPr>
          <p:nvPr/>
        </p:nvSpPr>
        <p:spPr bwMode="auto">
          <a:xfrm>
            <a:off x="0" y="0"/>
            <a:ext cx="9144000" cy="400050"/>
          </a:xfrm>
          <a:prstGeom prst="rect">
            <a:avLst/>
          </a:prstGeom>
          <a:noFill/>
          <a:ln w="9525">
            <a:noFill/>
            <a:miter lim="800000"/>
            <a:headEnd/>
            <a:tailEnd/>
          </a:ln>
        </p:spPr>
        <p:txBody>
          <a:bodyPr>
            <a:spAutoFit/>
          </a:bodyPr>
          <a:lstStyle/>
          <a:p>
            <a:pPr algn="just"/>
            <a:r>
              <a:rPr lang="en-US" sz="2000">
                <a:solidFill>
                  <a:srgbClr val="171717"/>
                </a:solidFill>
              </a:rPr>
              <a:t>	</a:t>
            </a:r>
            <a:endParaRPr lang="ru-RU" sz="1600" b="1"/>
          </a:p>
        </p:txBody>
      </p:sp>
      <p:grpSp>
        <p:nvGrpSpPr>
          <p:cNvPr id="6147" name="Group 31"/>
          <p:cNvGrpSpPr>
            <a:grpSpLocks/>
          </p:cNvGrpSpPr>
          <p:nvPr/>
        </p:nvGrpSpPr>
        <p:grpSpPr bwMode="auto">
          <a:xfrm>
            <a:off x="468313" y="5949950"/>
            <a:ext cx="7850187" cy="720725"/>
            <a:chOff x="76200" y="1100081"/>
            <a:chExt cx="8979540" cy="1275583"/>
          </a:xfrm>
        </p:grpSpPr>
        <p:pic>
          <p:nvPicPr>
            <p:cNvPr id="6185" name="Picture 12"/>
            <p:cNvPicPr>
              <a:picLocks noChangeAspect="1"/>
            </p:cNvPicPr>
            <p:nvPr/>
          </p:nvPicPr>
          <p:blipFill>
            <a:blip r:embed="rId2"/>
            <a:srcRect/>
            <a:stretch>
              <a:fillRect/>
            </a:stretch>
          </p:blipFill>
          <p:spPr bwMode="auto">
            <a:xfrm>
              <a:off x="76200" y="1100081"/>
              <a:ext cx="1575184" cy="1262157"/>
            </a:xfrm>
            <a:prstGeom prst="rect">
              <a:avLst/>
            </a:prstGeom>
            <a:noFill/>
            <a:ln w="9525">
              <a:noFill/>
              <a:miter lim="800000"/>
              <a:headEnd/>
              <a:tailEnd/>
            </a:ln>
          </p:spPr>
        </p:pic>
        <p:pic>
          <p:nvPicPr>
            <p:cNvPr id="6186" name="Picture 6"/>
            <p:cNvPicPr>
              <a:picLocks noChangeAspect="1"/>
            </p:cNvPicPr>
            <p:nvPr/>
          </p:nvPicPr>
          <p:blipFill>
            <a:blip r:embed="rId3"/>
            <a:srcRect t="13228" r="5624" b="10394"/>
            <a:stretch>
              <a:fillRect/>
            </a:stretch>
          </p:blipFill>
          <p:spPr bwMode="auto">
            <a:xfrm rot="-5400000">
              <a:off x="5017777" y="1123385"/>
              <a:ext cx="1275580" cy="1228974"/>
            </a:xfrm>
            <a:prstGeom prst="rect">
              <a:avLst/>
            </a:prstGeom>
            <a:noFill/>
            <a:ln w="9525">
              <a:noFill/>
              <a:miter lim="800000"/>
              <a:headEnd/>
              <a:tailEnd/>
            </a:ln>
          </p:spPr>
        </p:pic>
        <p:pic>
          <p:nvPicPr>
            <p:cNvPr id="6187" name="Picture 7"/>
            <p:cNvPicPr>
              <a:picLocks noChangeAspect="1"/>
            </p:cNvPicPr>
            <p:nvPr/>
          </p:nvPicPr>
          <p:blipFill>
            <a:blip r:embed="rId4"/>
            <a:srcRect/>
            <a:stretch>
              <a:fillRect/>
            </a:stretch>
          </p:blipFill>
          <p:spPr bwMode="auto">
            <a:xfrm>
              <a:off x="6270054" y="1100083"/>
              <a:ext cx="1360618" cy="1275580"/>
            </a:xfrm>
            <a:prstGeom prst="rect">
              <a:avLst/>
            </a:prstGeom>
            <a:noFill/>
            <a:ln w="9525">
              <a:noFill/>
              <a:miter lim="800000"/>
              <a:headEnd/>
              <a:tailEnd/>
            </a:ln>
          </p:spPr>
        </p:pic>
        <p:pic>
          <p:nvPicPr>
            <p:cNvPr id="6188" name="Picture 3" descr="Miscras_fimbriata_dividing"/>
            <p:cNvPicPr>
              <a:picLocks noChangeAspect="1" noChangeArrowheads="1"/>
            </p:cNvPicPr>
            <p:nvPr/>
          </p:nvPicPr>
          <p:blipFill>
            <a:blip r:embed="rId5"/>
            <a:srcRect/>
            <a:stretch>
              <a:fillRect/>
            </a:stretch>
          </p:blipFill>
          <p:spPr bwMode="auto">
            <a:xfrm>
              <a:off x="3480183" y="1100083"/>
              <a:ext cx="1560896" cy="1275580"/>
            </a:xfrm>
            <a:prstGeom prst="rect">
              <a:avLst/>
            </a:prstGeom>
            <a:noFill/>
            <a:ln w="9525">
              <a:noFill/>
              <a:miter lim="800000"/>
              <a:headEnd/>
              <a:tailEnd/>
            </a:ln>
          </p:spPr>
        </p:pic>
        <p:pic>
          <p:nvPicPr>
            <p:cNvPr id="6189" name="Picture 4"/>
            <p:cNvPicPr preferRelativeResize="0">
              <a:picLocks noChangeAspect="1" noChangeArrowheads="1"/>
            </p:cNvPicPr>
            <p:nvPr/>
          </p:nvPicPr>
          <p:blipFill>
            <a:blip r:embed="rId6"/>
            <a:srcRect t="9599"/>
            <a:stretch>
              <a:fillRect/>
            </a:stretch>
          </p:blipFill>
          <p:spPr bwMode="auto">
            <a:xfrm rot="5400000">
              <a:off x="1927992" y="823474"/>
              <a:ext cx="1275581" cy="1828799"/>
            </a:xfrm>
            <a:prstGeom prst="rect">
              <a:avLst/>
            </a:prstGeom>
            <a:noFill/>
            <a:ln w="9525">
              <a:noFill/>
              <a:miter lim="800000"/>
              <a:headEnd/>
              <a:tailEnd/>
            </a:ln>
          </p:spPr>
        </p:pic>
        <p:pic>
          <p:nvPicPr>
            <p:cNvPr id="6190" name="Picture 10"/>
            <p:cNvPicPr>
              <a:picLocks noChangeAspect="1"/>
            </p:cNvPicPr>
            <p:nvPr/>
          </p:nvPicPr>
          <p:blipFill>
            <a:blip r:embed="rId7"/>
            <a:srcRect/>
            <a:stretch>
              <a:fillRect/>
            </a:stretch>
          </p:blipFill>
          <p:spPr bwMode="auto">
            <a:xfrm rot="5400000">
              <a:off x="7707224" y="1013723"/>
              <a:ext cx="1262157" cy="1434874"/>
            </a:xfrm>
            <a:prstGeom prst="rect">
              <a:avLst/>
            </a:prstGeom>
            <a:noFill/>
            <a:ln w="9525">
              <a:noFill/>
              <a:miter lim="800000"/>
              <a:headEnd/>
              <a:tailEnd/>
            </a:ln>
          </p:spPr>
        </p:pic>
      </p:grpSp>
      <p:grpSp>
        <p:nvGrpSpPr>
          <p:cNvPr id="6148" name="Group 12"/>
          <p:cNvGrpSpPr>
            <a:grpSpLocks/>
          </p:cNvGrpSpPr>
          <p:nvPr/>
        </p:nvGrpSpPr>
        <p:grpSpPr bwMode="auto">
          <a:xfrm>
            <a:off x="5903913" y="2205038"/>
            <a:ext cx="3240087" cy="3168650"/>
            <a:chOff x="2352" y="1434"/>
            <a:chExt cx="3386" cy="2624"/>
          </a:xfrm>
        </p:grpSpPr>
        <p:pic>
          <p:nvPicPr>
            <p:cNvPr id="6181" name="Picture 13"/>
            <p:cNvPicPr>
              <a:picLocks noChangeAspect="1" noChangeArrowheads="1"/>
            </p:cNvPicPr>
            <p:nvPr/>
          </p:nvPicPr>
          <p:blipFill>
            <a:blip r:embed="rId8"/>
            <a:srcRect/>
            <a:stretch>
              <a:fillRect/>
            </a:stretch>
          </p:blipFill>
          <p:spPr bwMode="auto">
            <a:xfrm>
              <a:off x="2352" y="1434"/>
              <a:ext cx="3386" cy="2624"/>
            </a:xfrm>
            <a:prstGeom prst="rect">
              <a:avLst/>
            </a:prstGeom>
            <a:noFill/>
            <a:ln w="9525">
              <a:noFill/>
              <a:miter lim="800000"/>
              <a:headEnd/>
              <a:tailEnd/>
            </a:ln>
          </p:spPr>
        </p:pic>
        <p:sp>
          <p:nvSpPr>
            <p:cNvPr id="6182" name="Rectangle 14"/>
            <p:cNvSpPr>
              <a:spLocks noChangeArrowheads="1"/>
            </p:cNvSpPr>
            <p:nvPr/>
          </p:nvSpPr>
          <p:spPr bwMode="auto">
            <a:xfrm>
              <a:off x="2859" y="2075"/>
              <a:ext cx="725" cy="544"/>
            </a:xfrm>
            <a:prstGeom prst="rect">
              <a:avLst/>
            </a:prstGeom>
            <a:solidFill>
              <a:schemeClr val="bg1"/>
            </a:solidFill>
            <a:ln w="9525">
              <a:noFill/>
              <a:miter lim="800000"/>
              <a:headEnd/>
              <a:tailEnd/>
            </a:ln>
          </p:spPr>
          <p:txBody>
            <a:bodyPr wrap="none" anchor="ctr"/>
            <a:lstStyle/>
            <a:p>
              <a:pPr algn="ctr"/>
              <a:endParaRPr lang="ru-RU" b="1">
                <a:solidFill>
                  <a:srgbClr val="000000"/>
                </a:solidFill>
                <a:latin typeface="Arial" pitchFamily="34" charset="0"/>
              </a:endParaRPr>
            </a:p>
          </p:txBody>
        </p:sp>
        <p:sp>
          <p:nvSpPr>
            <p:cNvPr id="6183" name="Rectangle 15"/>
            <p:cNvSpPr>
              <a:spLocks noChangeArrowheads="1"/>
            </p:cNvSpPr>
            <p:nvPr/>
          </p:nvSpPr>
          <p:spPr bwMode="auto">
            <a:xfrm>
              <a:off x="4394" y="2065"/>
              <a:ext cx="1045" cy="544"/>
            </a:xfrm>
            <a:prstGeom prst="rect">
              <a:avLst/>
            </a:prstGeom>
            <a:solidFill>
              <a:schemeClr val="bg1"/>
            </a:solidFill>
            <a:ln w="9525">
              <a:noFill/>
              <a:miter lim="800000"/>
              <a:headEnd/>
              <a:tailEnd/>
            </a:ln>
          </p:spPr>
          <p:txBody>
            <a:bodyPr wrap="none" anchor="ctr"/>
            <a:lstStyle/>
            <a:p>
              <a:pPr algn="ctr"/>
              <a:r>
                <a:rPr lang="en-US">
                  <a:solidFill>
                    <a:srgbClr val="000000"/>
                  </a:solidFill>
                  <a:latin typeface="Times New Roman" pitchFamily="18" charset="0"/>
                  <a:cs typeface="Times New Roman" pitchFamily="18" charset="0"/>
                </a:rPr>
                <a:t>Cheap </a:t>
              </a:r>
            </a:p>
            <a:p>
              <a:pPr algn="ctr"/>
              <a:r>
                <a:rPr lang="en-US">
                  <a:solidFill>
                    <a:srgbClr val="000000"/>
                  </a:solidFill>
                  <a:latin typeface="Times New Roman" pitchFamily="18" charset="0"/>
                  <a:cs typeface="Times New Roman" pitchFamily="18" charset="0"/>
                </a:rPr>
                <a:t>food</a:t>
              </a:r>
              <a:endParaRPr lang="ru-RU">
                <a:solidFill>
                  <a:srgbClr val="000000"/>
                </a:solidFill>
                <a:latin typeface="Times New Roman" pitchFamily="18" charset="0"/>
                <a:cs typeface="Times New Roman" pitchFamily="18" charset="0"/>
              </a:endParaRPr>
            </a:p>
          </p:txBody>
        </p:sp>
        <p:sp>
          <p:nvSpPr>
            <p:cNvPr id="6184" name="Rectangle 16"/>
            <p:cNvSpPr>
              <a:spLocks noChangeArrowheads="1"/>
            </p:cNvSpPr>
            <p:nvPr/>
          </p:nvSpPr>
          <p:spPr bwMode="auto">
            <a:xfrm>
              <a:off x="3727" y="3380"/>
              <a:ext cx="725" cy="544"/>
            </a:xfrm>
            <a:prstGeom prst="rect">
              <a:avLst/>
            </a:prstGeom>
            <a:solidFill>
              <a:schemeClr val="bg1"/>
            </a:solidFill>
            <a:ln w="9525">
              <a:noFill/>
              <a:miter lim="800000"/>
              <a:headEnd/>
              <a:tailEnd/>
            </a:ln>
          </p:spPr>
          <p:txBody>
            <a:bodyPr wrap="none" anchor="ctr"/>
            <a:lstStyle/>
            <a:p>
              <a:pPr algn="ctr"/>
              <a:r>
                <a:rPr lang="en-US"/>
                <a:t>biofuel </a:t>
              </a:r>
              <a:endParaRPr lang="ru-RU" b="1">
                <a:solidFill>
                  <a:srgbClr val="000000"/>
                </a:solidFill>
                <a:latin typeface="Arial" pitchFamily="34" charset="0"/>
              </a:endParaRPr>
            </a:p>
          </p:txBody>
        </p:sp>
      </p:grpSp>
      <p:graphicFrame>
        <p:nvGraphicFramePr>
          <p:cNvPr id="4216" name="Group 120"/>
          <p:cNvGraphicFramePr>
            <a:graphicFrameLocks noGrp="1"/>
          </p:cNvGraphicFramePr>
          <p:nvPr/>
        </p:nvGraphicFramePr>
        <p:xfrm>
          <a:off x="571500" y="1916113"/>
          <a:ext cx="5368953" cy="3840480"/>
        </p:xfrm>
        <a:graphic>
          <a:graphicData uri="http://schemas.openxmlformats.org/drawingml/2006/table">
            <a:tbl>
              <a:tblPr/>
              <a:tblGrid>
                <a:gridCol w="1789173"/>
                <a:gridCol w="1751868"/>
                <a:gridCol w="1827912"/>
              </a:tblGrid>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Raw materials:</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rPr>
                        <a:t>kg oil/h</a:t>
                      </a:r>
                      <a:r>
                        <a:rPr kumimoji="0" lang="kk-KZ" sz="1000" b="0" i="0" u="none" strike="noStrike" cap="none" normalizeH="0" baseline="0" dirty="0" smtClean="0">
                          <a:ln>
                            <a:noFill/>
                          </a:ln>
                          <a:solidFill>
                            <a:srgbClr val="000000"/>
                          </a:solidFill>
                          <a:effectLst/>
                          <a:latin typeface="Verdana" pitchFamily="34" charset="0"/>
                        </a:rPr>
                        <a:t>:</a:t>
                      </a:r>
                      <a:endParaRPr kumimoji="0" lang="ru-RU" sz="1000" b="0" i="0" u="none" strike="noStrike" cap="none" normalizeH="0" baseline="0" dirty="0" smtClean="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rPr>
                        <a:t>kg oil/h</a:t>
                      </a:r>
                      <a:r>
                        <a:rPr kumimoji="0" lang="kk-KZ" sz="1000" b="0" i="0" u="none" strike="noStrike" cap="none" normalizeH="0" baseline="0" dirty="0" smtClean="0">
                          <a:ln>
                            <a:noFill/>
                          </a:ln>
                          <a:solidFill>
                            <a:srgbClr val="000000"/>
                          </a:solidFill>
                          <a:effectLst/>
                          <a:latin typeface="Verdana"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b="0" i="0" kern="1200" dirty="0" smtClean="0">
                          <a:solidFill>
                            <a:srgbClr val="000000"/>
                          </a:solidFill>
                          <a:latin typeface="Times New Roman" pitchFamily="18" charset="0"/>
                          <a:ea typeface="+mn-ea"/>
                          <a:cs typeface="Times New Roman" pitchFamily="18" charset="0"/>
                        </a:rPr>
                        <a:t>corn</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145</a:t>
                      </a:r>
                      <a:endParaRPr kumimoji="0" lang="kk-KZ" sz="10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172</a:t>
                      </a:r>
                      <a:endParaRPr kumimoji="0" lang="kk-KZ" sz="10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b="0" i="0" kern="1200" dirty="0" smtClean="0">
                          <a:solidFill>
                            <a:srgbClr val="000000"/>
                          </a:solidFill>
                          <a:latin typeface="Times New Roman" pitchFamily="18" charset="0"/>
                          <a:ea typeface="+mn-ea"/>
                          <a:cs typeface="Times New Roman" pitchFamily="18" charset="0"/>
                        </a:rPr>
                        <a:t>Soybeans</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375</a:t>
                      </a:r>
                      <a:endParaRPr kumimoji="0" lang="kk-KZ" sz="10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446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b="0" i="0" kern="1200" dirty="0" smtClean="0">
                          <a:solidFill>
                            <a:srgbClr val="000000"/>
                          </a:solidFill>
                          <a:latin typeface="Times New Roman" pitchFamily="18" charset="0"/>
                          <a:ea typeface="+mn-ea"/>
                          <a:cs typeface="Times New Roman" pitchFamily="18" charset="0"/>
                        </a:rPr>
                        <a:t>sunflower</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863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1026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Oil palm</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5000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5950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Algae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rPr>
                        <a:t>95000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6179" name="Rectangle 45"/>
          <p:cNvSpPr>
            <a:spLocks noChangeArrowheads="1"/>
          </p:cNvSpPr>
          <p:nvPr/>
        </p:nvSpPr>
        <p:spPr bwMode="auto">
          <a:xfrm>
            <a:off x="0" y="0"/>
            <a:ext cx="9272588" cy="1323975"/>
          </a:xfrm>
          <a:prstGeom prst="rect">
            <a:avLst/>
          </a:prstGeom>
          <a:noFill/>
          <a:ln w="9525">
            <a:noFill/>
            <a:miter lim="800000"/>
            <a:headEnd/>
            <a:tailEnd/>
          </a:ln>
        </p:spPr>
        <p:txBody>
          <a:bodyPr wrap="none" anchor="ctr">
            <a:spAutoFit/>
          </a:bodyPr>
          <a:lstStyle/>
          <a:p>
            <a:pPr eaLnBrk="0" hangingPunct="0"/>
            <a:r>
              <a:rPr lang="en-US" sz="1600" b="1">
                <a:latin typeface="Times New Roman" pitchFamily="18" charset="0"/>
                <a:ea typeface="Calibri" pitchFamily="34" charset="0"/>
                <a:cs typeface="Times New Roman" pitchFamily="18" charset="0"/>
              </a:rPr>
              <a:t>According to researchers of the different countries it is proved that some kinds of algae, under optimum</a:t>
            </a:r>
          </a:p>
          <a:p>
            <a:pPr eaLnBrk="0" hangingPunct="0"/>
            <a:r>
              <a:rPr lang="en-US" sz="1600" b="1">
                <a:latin typeface="Times New Roman" pitchFamily="18" charset="0"/>
                <a:ea typeface="Calibri" pitchFamily="34" charset="0"/>
                <a:cs typeface="Times New Roman" pitchFamily="18" charset="0"/>
              </a:rPr>
              <a:t> conditions of cultivation, contain large quantity of lipids. For example:  </a:t>
            </a:r>
            <a:r>
              <a:rPr lang="en-US" sz="1600" b="1" i="1">
                <a:latin typeface="Times New Roman" pitchFamily="18" charset="0"/>
                <a:ea typeface="Calibri" pitchFamily="34" charset="0"/>
                <a:cs typeface="Times New Roman" pitchFamily="18" charset="0"/>
              </a:rPr>
              <a:t>Scenedesmus dimorphus</a:t>
            </a:r>
            <a:r>
              <a:rPr lang="en-US" sz="1600" b="1">
                <a:latin typeface="Times New Roman" pitchFamily="18" charset="0"/>
                <a:ea typeface="Calibri" pitchFamily="34" charset="0"/>
                <a:cs typeface="Times New Roman" pitchFamily="18" charset="0"/>
              </a:rPr>
              <a:t> the </a:t>
            </a:r>
          </a:p>
          <a:p>
            <a:pPr eaLnBrk="0" hangingPunct="0"/>
            <a:r>
              <a:rPr lang="en-US" sz="1600" b="1">
                <a:latin typeface="Times New Roman" pitchFamily="18" charset="0"/>
                <a:ea typeface="Calibri" pitchFamily="34" charset="0"/>
                <a:cs typeface="Times New Roman" pitchFamily="18" charset="0"/>
              </a:rPr>
              <a:t>maintenance of lipids makes 16-40 %,  </a:t>
            </a:r>
            <a:r>
              <a:rPr lang="en-US" sz="1600" b="1" i="1">
                <a:latin typeface="Times New Roman" pitchFamily="18" charset="0"/>
                <a:ea typeface="Calibri" pitchFamily="34" charset="0"/>
                <a:cs typeface="Times New Roman" pitchFamily="18" charset="0"/>
              </a:rPr>
              <a:t>Prymnesium parvum</a:t>
            </a:r>
            <a:r>
              <a:rPr lang="en-US" sz="1600" b="1">
                <a:latin typeface="Times New Roman" pitchFamily="18" charset="0"/>
                <a:ea typeface="Calibri" pitchFamily="34" charset="0"/>
                <a:cs typeface="Times New Roman" pitchFamily="18" charset="0"/>
              </a:rPr>
              <a:t> – 22-38 %, </a:t>
            </a:r>
            <a:r>
              <a:rPr lang="en-US" sz="1600" b="1" i="1">
                <a:latin typeface="Times New Roman" pitchFamily="18" charset="0"/>
                <a:ea typeface="Calibri" pitchFamily="34" charset="0"/>
                <a:cs typeface="Times New Roman" pitchFamily="18" charset="0"/>
              </a:rPr>
              <a:t>Euglena racilis</a:t>
            </a:r>
            <a:r>
              <a:rPr lang="en-US" sz="1600" b="1">
                <a:latin typeface="Times New Roman" pitchFamily="18" charset="0"/>
                <a:ea typeface="Calibri" pitchFamily="34" charset="0"/>
                <a:cs typeface="Times New Roman" pitchFamily="18" charset="0"/>
              </a:rPr>
              <a:t> – 14-20 %, </a:t>
            </a:r>
          </a:p>
          <a:p>
            <a:pPr eaLnBrk="0" hangingPunct="0"/>
            <a:r>
              <a:rPr lang="en-US" sz="1600" b="1" i="1">
                <a:latin typeface="Times New Roman" pitchFamily="18" charset="0"/>
                <a:ea typeface="Calibri" pitchFamily="34" charset="0"/>
                <a:cs typeface="Times New Roman" pitchFamily="18" charset="0"/>
              </a:rPr>
              <a:t>Chlorella vulgaris</a:t>
            </a:r>
            <a:r>
              <a:rPr lang="en-US" sz="1600" b="1">
                <a:latin typeface="Times New Roman" pitchFamily="18" charset="0"/>
                <a:ea typeface="Calibri" pitchFamily="34" charset="0"/>
                <a:cs typeface="Times New Roman" pitchFamily="18" charset="0"/>
              </a:rPr>
              <a:t> – 14-22 %,  </a:t>
            </a:r>
            <a:r>
              <a:rPr lang="en-US" sz="1600" b="1" i="1">
                <a:latin typeface="Times New Roman" pitchFamily="18" charset="0"/>
                <a:ea typeface="Calibri" pitchFamily="34" charset="0"/>
                <a:cs typeface="Times New Roman" pitchFamily="18" charset="0"/>
              </a:rPr>
              <a:t>Dunaliella salina</a:t>
            </a:r>
            <a:r>
              <a:rPr lang="en-US" sz="1600" b="1">
                <a:latin typeface="Times New Roman" pitchFamily="18" charset="0"/>
                <a:ea typeface="Calibri" pitchFamily="34" charset="0"/>
                <a:cs typeface="Times New Roman" pitchFamily="18" charset="0"/>
              </a:rPr>
              <a:t> – 16-44 %, </a:t>
            </a:r>
            <a:r>
              <a:rPr lang="en-US" sz="1600" b="1" i="1">
                <a:latin typeface="Times New Roman" pitchFamily="18" charset="0"/>
                <a:ea typeface="Calibri" pitchFamily="34" charset="0"/>
                <a:cs typeface="Times New Roman" pitchFamily="18" charset="0"/>
              </a:rPr>
              <a:t>Haematococcus pluvialis</a:t>
            </a:r>
            <a:r>
              <a:rPr lang="en-US" sz="1600" b="1">
                <a:latin typeface="Times New Roman" pitchFamily="18" charset="0"/>
                <a:ea typeface="Calibri" pitchFamily="34" charset="0"/>
                <a:cs typeface="Times New Roman" pitchFamily="18" charset="0"/>
              </a:rPr>
              <a:t> – 25-45 %, </a:t>
            </a:r>
          </a:p>
          <a:p>
            <a:pPr eaLnBrk="0" hangingPunct="0"/>
            <a:r>
              <a:rPr lang="en-US" sz="1600" b="1" i="1">
                <a:latin typeface="Times New Roman" pitchFamily="18" charset="0"/>
                <a:ea typeface="Calibri" pitchFamily="34" charset="0"/>
                <a:cs typeface="Times New Roman" pitchFamily="18" charset="0"/>
              </a:rPr>
              <a:t>Isochrisis galbana</a:t>
            </a:r>
            <a:r>
              <a:rPr lang="en-US" sz="1600" b="1">
                <a:latin typeface="Times New Roman" pitchFamily="18" charset="0"/>
                <a:ea typeface="Calibri" pitchFamily="34" charset="0"/>
                <a:cs typeface="Times New Roman" pitchFamily="18" charset="0"/>
              </a:rPr>
              <a:t> – 22-38 %,  </a:t>
            </a:r>
            <a:r>
              <a:rPr lang="en-US" sz="1600" b="1" i="1">
                <a:latin typeface="Times New Roman" pitchFamily="18" charset="0"/>
                <a:ea typeface="Calibri" pitchFamily="34" charset="0"/>
                <a:cs typeface="Times New Roman" pitchFamily="18" charset="0"/>
              </a:rPr>
              <a:t>Stichococcus</a:t>
            </a:r>
            <a:r>
              <a:rPr lang="en-US" sz="1600" b="1">
                <a:latin typeface="Times New Roman" pitchFamily="18" charset="0"/>
                <a:ea typeface="Calibri" pitchFamily="34" charset="0"/>
                <a:cs typeface="Times New Roman" pitchFamily="18" charset="0"/>
              </a:rPr>
              <a:t> sp. – 40-59 %.</a:t>
            </a:r>
            <a:endParaRPr lang="en-US" sz="1600">
              <a:latin typeface="Times New Roman" pitchFamily="18" charset="0"/>
              <a:ea typeface="Calibri" pitchFamily="34" charset="0"/>
              <a:cs typeface="Times New Roman" pitchFamily="18" charset="0"/>
            </a:endParaRPr>
          </a:p>
        </p:txBody>
      </p:sp>
      <p:sp>
        <p:nvSpPr>
          <p:cNvPr id="6180" name="Прямоугольник 16"/>
          <p:cNvSpPr>
            <a:spLocks noChangeArrowheads="1"/>
          </p:cNvSpPr>
          <p:nvPr/>
        </p:nvSpPr>
        <p:spPr bwMode="auto">
          <a:xfrm>
            <a:off x="6286500" y="3000375"/>
            <a:ext cx="857250" cy="646113"/>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Cheap</a:t>
            </a:r>
          </a:p>
          <a:p>
            <a:r>
              <a:rPr lang="ru-RU">
                <a:solidFill>
                  <a:srgbClr val="000000"/>
                </a:solidFill>
                <a:latin typeface="Times New Roman" pitchFamily="18" charset="0"/>
                <a:cs typeface="Times New Roman" pitchFamily="18" charset="0"/>
              </a:rPr>
              <a:t>е</a:t>
            </a:r>
            <a:r>
              <a:rPr lang="en-US">
                <a:solidFill>
                  <a:srgbClr val="000000"/>
                </a:solidFill>
                <a:latin typeface="Times New Roman" pitchFamily="18" charset="0"/>
                <a:cs typeface="Times New Roman" pitchFamily="18" charset="0"/>
              </a:rPr>
              <a:t>nergy</a:t>
            </a:r>
            <a:endParaRPr lang="ru-RU">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full_europe.jpg"/>
          <p:cNvPicPr>
            <a:picLocks noChangeAspect="1"/>
          </p:cNvPicPr>
          <p:nvPr/>
        </p:nvPicPr>
        <p:blipFill>
          <a:blip r:embed="rId2"/>
          <a:srcRect/>
          <a:stretch>
            <a:fillRect/>
          </a:stretch>
        </p:blipFill>
        <p:spPr bwMode="auto">
          <a:xfrm>
            <a:off x="3541713" y="762000"/>
            <a:ext cx="5562600" cy="6049963"/>
          </a:xfrm>
          <a:prstGeom prst="rect">
            <a:avLst/>
          </a:prstGeom>
          <a:noFill/>
          <a:ln w="9525">
            <a:noFill/>
            <a:miter lim="800000"/>
            <a:headEnd/>
            <a:tailEnd/>
          </a:ln>
        </p:spPr>
      </p:pic>
      <p:sp>
        <p:nvSpPr>
          <p:cNvPr id="7171" name="TextBox 4"/>
          <p:cNvSpPr txBox="1">
            <a:spLocks noChangeArrowheads="1"/>
          </p:cNvSpPr>
          <p:nvPr/>
        </p:nvSpPr>
        <p:spPr bwMode="auto">
          <a:xfrm>
            <a:off x="3849688" y="1595438"/>
            <a:ext cx="2646362" cy="538162"/>
          </a:xfrm>
          <a:prstGeom prst="rect">
            <a:avLst/>
          </a:prstGeom>
          <a:solidFill>
            <a:schemeClr val="bg1"/>
          </a:solidFill>
          <a:ln w="9525">
            <a:noFill/>
            <a:miter lim="800000"/>
            <a:headEnd/>
            <a:tailEnd/>
          </a:ln>
        </p:spPr>
        <p:txBody>
          <a:bodyPr>
            <a:spAutoFit/>
          </a:bodyPr>
          <a:lstStyle/>
          <a:p>
            <a:pPr defTabSz="457200">
              <a:spcAft>
                <a:spcPts val="600"/>
              </a:spcAft>
            </a:pPr>
            <a:r>
              <a:rPr lang="en-US" sz="1200">
                <a:latin typeface="Geneva"/>
                <a:ea typeface="MS PGothic" pitchFamily="34" charset="-128"/>
              </a:rPr>
              <a:t>Soybeans – 560 ltr/hectare/y</a:t>
            </a:r>
          </a:p>
          <a:p>
            <a:pPr defTabSz="457200">
              <a:spcAft>
                <a:spcPts val="600"/>
              </a:spcAft>
            </a:pPr>
            <a:r>
              <a:rPr lang="en-US" sz="1200">
                <a:latin typeface="Geneva"/>
                <a:ea typeface="MS PGothic" pitchFamily="34" charset="-128"/>
              </a:rPr>
              <a:t>Algae – 94,000 ltr/hectare/y</a:t>
            </a:r>
          </a:p>
        </p:txBody>
      </p:sp>
      <p:sp>
        <p:nvSpPr>
          <p:cNvPr id="7172" name="TextBox 7"/>
          <p:cNvSpPr txBox="1">
            <a:spLocks noChangeArrowheads="1"/>
          </p:cNvSpPr>
          <p:nvPr/>
        </p:nvSpPr>
        <p:spPr bwMode="auto">
          <a:xfrm>
            <a:off x="0" y="4133850"/>
            <a:ext cx="3248025" cy="2678113"/>
          </a:xfrm>
          <a:prstGeom prst="rect">
            <a:avLst/>
          </a:prstGeom>
          <a:noFill/>
          <a:ln w="9525">
            <a:noFill/>
            <a:miter lim="800000"/>
            <a:headEnd/>
            <a:tailEnd/>
          </a:ln>
        </p:spPr>
        <p:txBody>
          <a:bodyPr>
            <a:spAutoFit/>
          </a:bodyPr>
          <a:lstStyle/>
          <a:p>
            <a:pPr defTabSz="457200"/>
            <a:r>
              <a:rPr lang="en-US" sz="2400">
                <a:solidFill>
                  <a:srgbClr val="000090"/>
                </a:solidFill>
                <a:latin typeface="Calibri" pitchFamily="34" charset="0"/>
                <a:ea typeface="MS PGothic" pitchFamily="34" charset="-128"/>
              </a:rPr>
              <a:t>Theoretical estimates of biodiesel yield from algae as high as 100,000 litres/year/hectare</a:t>
            </a:r>
          </a:p>
          <a:p>
            <a:pPr defTabSz="457200"/>
            <a:endParaRPr lang="en-US" sz="2400">
              <a:solidFill>
                <a:srgbClr val="000090"/>
              </a:solidFill>
              <a:latin typeface="Calibri" pitchFamily="34" charset="0"/>
              <a:ea typeface="MS PGothic" pitchFamily="34" charset="-128"/>
            </a:endParaRPr>
          </a:p>
          <a:p>
            <a:pPr defTabSz="457200"/>
            <a:r>
              <a:rPr lang="en-US" sz="2400">
                <a:solidFill>
                  <a:srgbClr val="000090"/>
                </a:solidFill>
                <a:latin typeface="Calibri" pitchFamily="34" charset="0"/>
                <a:ea typeface="MS PGothic" pitchFamily="34" charset="-128"/>
              </a:rPr>
              <a:t>20 – 200 times the yields from crop species. </a:t>
            </a:r>
          </a:p>
        </p:txBody>
      </p:sp>
      <p:sp>
        <p:nvSpPr>
          <p:cNvPr id="13" name="TextBox 12"/>
          <p:cNvSpPr txBox="1"/>
          <p:nvPr/>
        </p:nvSpPr>
        <p:spPr>
          <a:xfrm>
            <a:off x="173038" y="180975"/>
            <a:ext cx="5345112" cy="922338"/>
          </a:xfrm>
          <a:prstGeom prst="rect">
            <a:avLst/>
          </a:prstGeom>
          <a:noFill/>
        </p:spPr>
        <p:txBody>
          <a:bodyPr wrap="none">
            <a:spAutoFit/>
          </a:bodyPr>
          <a:lstStyle/>
          <a:p>
            <a:pPr defTabSz="457200" fontAlgn="auto">
              <a:spcBef>
                <a:spcPts val="0"/>
              </a:spcBef>
              <a:spcAft>
                <a:spcPts val="0"/>
              </a:spcAft>
              <a:defRPr/>
            </a:pPr>
            <a:r>
              <a:rPr lang="en-US" sz="3600" dirty="0">
                <a:solidFill>
                  <a:srgbClr val="000090"/>
                </a:solidFill>
                <a:latin typeface="+mj-lt"/>
                <a:cs typeface="Comic Sans MS"/>
              </a:rPr>
              <a:t>How much land is needed ?</a:t>
            </a:r>
          </a:p>
          <a:p>
            <a:pPr defTabSz="457200" fontAlgn="auto">
              <a:spcBef>
                <a:spcPts val="0"/>
              </a:spcBef>
              <a:spcAft>
                <a:spcPts val="0"/>
              </a:spcAft>
              <a:defRPr/>
            </a:pPr>
            <a:endParaRPr lang="en-US" dirty="0">
              <a:latin typeface="+mn-lt"/>
            </a:endParaRPr>
          </a:p>
        </p:txBody>
      </p:sp>
      <p:grpSp>
        <p:nvGrpSpPr>
          <p:cNvPr id="2" name="Group 3"/>
          <p:cNvGrpSpPr>
            <a:grpSpLocks/>
          </p:cNvGrpSpPr>
          <p:nvPr/>
        </p:nvGrpSpPr>
        <p:grpSpPr bwMode="auto">
          <a:xfrm>
            <a:off x="1635125" y="1812925"/>
            <a:ext cx="3522663" cy="2592388"/>
            <a:chOff x="1635899" y="1812478"/>
            <a:chExt cx="3522054" cy="2593576"/>
          </a:xfrm>
        </p:grpSpPr>
        <p:pic>
          <p:nvPicPr>
            <p:cNvPr id="7178" name="Picture 12"/>
            <p:cNvPicPr>
              <a:picLocks noChangeAspect="1"/>
            </p:cNvPicPr>
            <p:nvPr/>
          </p:nvPicPr>
          <p:blipFill>
            <a:blip r:embed="rId3"/>
            <a:srcRect r="39171"/>
            <a:stretch>
              <a:fillRect/>
            </a:stretch>
          </p:blipFill>
          <p:spPr bwMode="auto">
            <a:xfrm>
              <a:off x="1635899" y="1812478"/>
              <a:ext cx="1358536" cy="1789541"/>
            </a:xfrm>
            <a:prstGeom prst="rect">
              <a:avLst/>
            </a:prstGeom>
            <a:noFill/>
            <a:ln w="38100">
              <a:solidFill>
                <a:srgbClr val="FFFF00"/>
              </a:solidFill>
              <a:miter lim="800000"/>
              <a:headEnd/>
              <a:tailEnd/>
            </a:ln>
          </p:spPr>
        </p:pic>
        <p:cxnSp>
          <p:nvCxnSpPr>
            <p:cNvPr id="16" name="Straight Connector 15"/>
            <p:cNvCxnSpPr>
              <a:cxnSpLocks noChangeShapeType="1"/>
            </p:cNvCxnSpPr>
            <p:nvPr/>
          </p:nvCxnSpPr>
          <p:spPr bwMode="auto">
            <a:xfrm>
              <a:off x="2994564" y="3476940"/>
              <a:ext cx="2163389" cy="929114"/>
            </a:xfrm>
            <a:prstGeom prst="line">
              <a:avLst/>
            </a:prstGeom>
            <a:noFill/>
            <a:ln w="57150">
              <a:solidFill>
                <a:srgbClr val="FFFF00"/>
              </a:solidFill>
              <a:round/>
              <a:headEnd/>
              <a:tailEnd/>
            </a:ln>
            <a:effectLst>
              <a:outerShdw dist="20000" dir="5400000" rotWithShape="0">
                <a:srgbClr val="808080">
                  <a:alpha val="37999"/>
                </a:srgbClr>
              </a:outerShdw>
            </a:effectLst>
          </p:spPr>
        </p:cxnSp>
      </p:grpSp>
      <p:grpSp>
        <p:nvGrpSpPr>
          <p:cNvPr id="3" name="Group 2"/>
          <p:cNvGrpSpPr>
            <a:grpSpLocks/>
          </p:cNvGrpSpPr>
          <p:nvPr/>
        </p:nvGrpSpPr>
        <p:grpSpPr bwMode="auto">
          <a:xfrm>
            <a:off x="195263" y="1103313"/>
            <a:ext cx="6075362" cy="1746250"/>
            <a:chOff x="194853" y="1103829"/>
            <a:chExt cx="6076214" cy="1745496"/>
          </a:xfrm>
        </p:grpSpPr>
        <p:cxnSp>
          <p:nvCxnSpPr>
            <p:cNvPr id="6" name="Straight Connector 5"/>
            <p:cNvCxnSpPr>
              <a:cxnSpLocks noChangeShapeType="1"/>
            </p:cNvCxnSpPr>
            <p:nvPr/>
          </p:nvCxnSpPr>
          <p:spPr bwMode="auto">
            <a:xfrm>
              <a:off x="1504724" y="1254576"/>
              <a:ext cx="4766343" cy="125359"/>
            </a:xfrm>
            <a:prstGeom prst="line">
              <a:avLst/>
            </a:prstGeom>
            <a:noFill/>
            <a:ln w="38100">
              <a:solidFill>
                <a:srgbClr val="00A700"/>
              </a:solidFill>
              <a:round/>
              <a:headEnd/>
              <a:tailEnd/>
            </a:ln>
            <a:effectLst>
              <a:outerShdw dist="20000" dir="5400000" rotWithShape="0">
                <a:srgbClr val="808080">
                  <a:alpha val="37999"/>
                </a:srgbClr>
              </a:outerShdw>
            </a:effectLst>
          </p:spPr>
        </p:cxnSp>
        <p:pic>
          <p:nvPicPr>
            <p:cNvPr id="18" name="Picture 7"/>
            <p:cNvPicPr>
              <a:picLocks noChangeAspect="1" noChangeArrowheads="1"/>
            </p:cNvPicPr>
            <p:nvPr/>
          </p:nvPicPr>
          <p:blipFill>
            <a:blip r:embed="rId4"/>
            <a:srcRect l="49213"/>
            <a:stretch>
              <a:fillRect/>
            </a:stretch>
          </p:blipFill>
          <p:spPr bwMode="auto">
            <a:xfrm flipH="1">
              <a:off x="194853" y="1103829"/>
              <a:ext cx="1309871" cy="1745496"/>
            </a:xfrm>
            <a:prstGeom prst="rect">
              <a:avLst/>
            </a:prstGeom>
            <a:noFill/>
            <a:ln w="38100">
              <a:solidFill>
                <a:srgbClr val="00A700"/>
              </a:solidFill>
              <a:miter lim="800000"/>
              <a:headEnd/>
              <a:tailEnd/>
            </a:ln>
            <a:effectLst>
              <a:outerShdw dist="38100" dir="2700000" rotWithShape="0">
                <a:srgbClr val="808080">
                  <a:alpha val="42999"/>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146050" y="228600"/>
            <a:ext cx="9074150" cy="892175"/>
          </a:xfrm>
          <a:prstGeom prst="rect">
            <a:avLst/>
          </a:prstGeom>
          <a:noFill/>
          <a:ln w="9525">
            <a:noFill/>
            <a:miter lim="800000"/>
            <a:headEnd/>
            <a:tailEnd/>
          </a:ln>
        </p:spPr>
        <p:txBody>
          <a:bodyPr wrap="none">
            <a:spAutoFit/>
          </a:bodyPr>
          <a:lstStyle/>
          <a:p>
            <a:pPr defTabSz="457200"/>
            <a:r>
              <a:rPr lang="en-US" sz="3400">
                <a:solidFill>
                  <a:srgbClr val="000090"/>
                </a:solidFill>
                <a:latin typeface="Calibri" pitchFamily="34" charset="0"/>
                <a:ea typeface="MS PGothic" pitchFamily="34" charset="-128"/>
              </a:rPr>
              <a:t>Liquid biofuels – the only alternative to fossil fuels</a:t>
            </a:r>
          </a:p>
          <a:p>
            <a:pPr defTabSz="457200"/>
            <a:endParaRPr lang="en-US">
              <a:solidFill>
                <a:srgbClr val="000000"/>
              </a:solidFill>
              <a:latin typeface="Calibri" pitchFamily="34" charset="0"/>
              <a:ea typeface="MS PGothic" pitchFamily="34" charset="-128"/>
            </a:endParaRPr>
          </a:p>
        </p:txBody>
      </p:sp>
      <p:pic>
        <p:nvPicPr>
          <p:cNvPr id="7" name="Picture 6"/>
          <p:cNvPicPr>
            <a:picLocks noChangeAspect="1"/>
          </p:cNvPicPr>
          <p:nvPr/>
        </p:nvPicPr>
        <p:blipFill>
          <a:blip r:embed="rId2"/>
          <a:srcRect/>
          <a:stretch>
            <a:fillRect/>
          </a:stretch>
        </p:blipFill>
        <p:spPr bwMode="auto">
          <a:xfrm>
            <a:off x="490538" y="1117600"/>
            <a:ext cx="3902075" cy="2925763"/>
          </a:xfrm>
          <a:prstGeom prst="rect">
            <a:avLst/>
          </a:prstGeom>
          <a:noFill/>
          <a:ln w="9525">
            <a:noFill/>
            <a:miter lim="800000"/>
            <a:headEnd/>
            <a:tailEnd/>
          </a:ln>
          <a:effectLst>
            <a:outerShdw dist="38100" dir="2700000" rotWithShape="0">
              <a:srgbClr val="808080">
                <a:alpha val="42999"/>
              </a:srgbClr>
            </a:outerShdw>
          </a:effectLst>
        </p:spPr>
      </p:pic>
      <p:pic>
        <p:nvPicPr>
          <p:cNvPr id="10" name="Picture 9"/>
          <p:cNvPicPr>
            <a:picLocks noChangeAspect="1"/>
          </p:cNvPicPr>
          <p:nvPr/>
        </p:nvPicPr>
        <p:blipFill>
          <a:blip r:embed="rId3"/>
          <a:srcRect l="2869" t="3407" r="2869" b="19083"/>
          <a:stretch>
            <a:fillRect/>
          </a:stretch>
        </p:blipFill>
        <p:spPr bwMode="auto">
          <a:xfrm>
            <a:off x="4694238" y="4114800"/>
            <a:ext cx="3900487" cy="2662238"/>
          </a:xfrm>
          <a:prstGeom prst="rect">
            <a:avLst/>
          </a:prstGeom>
          <a:noFill/>
          <a:ln w="9525">
            <a:noFill/>
            <a:miter lim="800000"/>
            <a:headEnd/>
            <a:tailEnd/>
          </a:ln>
          <a:effectLst>
            <a:outerShdw dist="38100" dir="2700000" rotWithShape="0">
              <a:srgbClr val="808080">
                <a:alpha val="42999"/>
              </a:srgbClr>
            </a:outerShdw>
          </a:effectLst>
        </p:spPr>
      </p:pic>
      <p:pic>
        <p:nvPicPr>
          <p:cNvPr id="11" name="Picture 10"/>
          <p:cNvPicPr>
            <a:picLocks noChangeAspect="1"/>
          </p:cNvPicPr>
          <p:nvPr/>
        </p:nvPicPr>
        <p:blipFill>
          <a:blip r:embed="rId4"/>
          <a:srcRect/>
          <a:stretch>
            <a:fillRect/>
          </a:stretch>
        </p:blipFill>
        <p:spPr bwMode="auto">
          <a:xfrm>
            <a:off x="3216275" y="2384425"/>
            <a:ext cx="2301875" cy="3457575"/>
          </a:xfrm>
          <a:prstGeom prst="rect">
            <a:avLst/>
          </a:prstGeom>
          <a:noFill/>
          <a:ln w="9525">
            <a:noFill/>
            <a:miter lim="800000"/>
            <a:headEnd/>
            <a:tailEnd/>
          </a:ln>
          <a:effectLst>
            <a:outerShdw dist="38100" dir="2700000" rotWithShape="0">
              <a:srgbClr val="808080">
                <a:alpha val="42999"/>
              </a:srgbClr>
            </a:outerShdw>
          </a:effectLst>
        </p:spPr>
      </p:pic>
      <p:sp>
        <p:nvSpPr>
          <p:cNvPr id="8198" name="TextBox 11"/>
          <p:cNvSpPr txBox="1">
            <a:spLocks noChangeArrowheads="1"/>
          </p:cNvSpPr>
          <p:nvPr/>
        </p:nvSpPr>
        <p:spPr bwMode="auto">
          <a:xfrm>
            <a:off x="5710238" y="1128713"/>
            <a:ext cx="3209925" cy="830262"/>
          </a:xfrm>
          <a:prstGeom prst="rect">
            <a:avLst/>
          </a:prstGeom>
          <a:noFill/>
          <a:ln w="9525">
            <a:noFill/>
            <a:miter lim="800000"/>
            <a:headEnd/>
            <a:tailEnd/>
          </a:ln>
        </p:spPr>
        <p:txBody>
          <a:bodyPr>
            <a:spAutoFit/>
          </a:bodyPr>
          <a:lstStyle/>
          <a:p>
            <a:pPr defTabSz="457200"/>
            <a:r>
              <a:rPr lang="en-US" sz="2400" i="1">
                <a:solidFill>
                  <a:srgbClr val="000000"/>
                </a:solidFill>
                <a:latin typeface="Calibri" pitchFamily="34" charset="0"/>
                <a:ea typeface="MS PGothic" pitchFamily="34" charset="-128"/>
              </a:rPr>
              <a:t>e.g. </a:t>
            </a:r>
            <a:r>
              <a:rPr lang="en-US" sz="2400">
                <a:solidFill>
                  <a:srgbClr val="000000"/>
                </a:solidFill>
                <a:latin typeface="Calibri" pitchFamily="34" charset="0"/>
                <a:ea typeface="MS PGothic" pitchFamily="34" charset="-128"/>
              </a:rPr>
              <a:t>biodiesel made from plant or algal lipids</a:t>
            </a:r>
          </a:p>
        </p:txBody>
      </p:sp>
      <p:sp>
        <p:nvSpPr>
          <p:cNvPr id="8199" name="Slide Number Placeholder 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19F3E5ED-41D9-4D04-BA4C-01C1DC3B9D43}" type="slidenum">
              <a:rPr lang="en-US" sz="1200">
                <a:solidFill>
                  <a:srgbClr val="898989"/>
                </a:solidFill>
                <a:latin typeface="Calibri" pitchFamily="34" charset="0"/>
                <a:ea typeface="MS PGothic" pitchFamily="34" charset="-128"/>
              </a:rPr>
              <a:pPr algn="r" defTabSz="457200"/>
              <a:t>5</a:t>
            </a:fld>
            <a:endParaRPr lang="en-US" sz="1200">
              <a:solidFill>
                <a:srgbClr val="898989"/>
              </a:solidFill>
              <a:latin typeface="Calibri" pitchFamily="34" charset="0"/>
              <a:ea typeface="MS PGothic" pitchFamily="34" charset="-128"/>
            </a:endParaRPr>
          </a:p>
        </p:txBody>
      </p:sp>
      <p:sp>
        <p:nvSpPr>
          <p:cNvPr id="9" name="TextBox 8"/>
          <p:cNvSpPr txBox="1"/>
          <p:nvPr/>
        </p:nvSpPr>
        <p:spPr>
          <a:xfrm>
            <a:off x="3940175" y="5295900"/>
            <a:ext cx="1295400" cy="461963"/>
          </a:xfrm>
          <a:prstGeom prst="rect">
            <a:avLst/>
          </a:prstGeom>
          <a:noFill/>
        </p:spPr>
        <p:txBody>
          <a:bodyPr wrap="none">
            <a:spAutoFit/>
          </a:bodyPr>
          <a:lstStyle/>
          <a:p>
            <a:pPr defTabSz="457200">
              <a:defRPr/>
            </a:pPr>
            <a:r>
              <a:rPr lang="en-US" sz="2400">
                <a:solidFill>
                  <a:srgbClr val="000000"/>
                </a:solidFill>
                <a:effectLst>
                  <a:outerShdw blurRad="38100" dist="38100" dir="2700000" algn="tl">
                    <a:srgbClr val="C0C0C0"/>
                  </a:outerShdw>
                </a:effectLst>
                <a:latin typeface="Times" pitchFamily="1" charset="0"/>
                <a:ea typeface="MS PGothic" pitchFamily="34" charset="-128"/>
              </a:rPr>
              <a:t>biodiesel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1601788"/>
            <a:ext cx="8640763" cy="696912"/>
          </a:xfrm>
          <a:prstGeom prst="rect">
            <a:avLst/>
          </a:prstGeom>
          <a:noFill/>
          <a:ln w="9525">
            <a:noFill/>
            <a:miter lim="800000"/>
            <a:headEnd/>
            <a:tailEnd/>
          </a:ln>
        </p:spPr>
        <p:txBody>
          <a:bodyPr lIns="84338" tIns="42168" rIns="84338" bIns="42168">
            <a:spAutoFit/>
          </a:bodyPr>
          <a:lstStyle/>
          <a:p>
            <a:pPr algn="just" defTabSz="842963"/>
            <a:r>
              <a:rPr lang="ru-RU" sz="1100">
                <a:solidFill>
                  <a:srgbClr val="000000"/>
                </a:solidFill>
                <a:latin typeface="Arial" pitchFamily="34" charset="0"/>
                <a:cs typeface="Times New Roman" pitchFamily="18" charset="0"/>
              </a:rPr>
              <a:t/>
            </a:r>
            <a:br>
              <a:rPr lang="ru-RU" sz="1100">
                <a:solidFill>
                  <a:srgbClr val="000000"/>
                </a:solidFill>
                <a:latin typeface="Arial" pitchFamily="34" charset="0"/>
                <a:cs typeface="Times New Roman" pitchFamily="18" charset="0"/>
              </a:rPr>
            </a:br>
            <a:r>
              <a:rPr lang="kk-KZ" sz="1300">
                <a:solidFill>
                  <a:srgbClr val="000000"/>
                </a:solidFill>
                <a:latin typeface="Arial" pitchFamily="34" charset="0"/>
                <a:cs typeface="Times New Roman" pitchFamily="18" charset="0"/>
              </a:rPr>
              <a:t> </a:t>
            </a:r>
            <a:endParaRPr lang="ru-RU" sz="1100">
              <a:solidFill>
                <a:srgbClr val="000000"/>
              </a:solidFill>
              <a:latin typeface="Arial" pitchFamily="34" charset="0"/>
              <a:cs typeface="Times New Roman" pitchFamily="18" charset="0"/>
            </a:endParaRPr>
          </a:p>
          <a:p>
            <a:pPr defTabSz="842963" eaLnBrk="0" hangingPunct="0"/>
            <a:endParaRPr lang="ru-RU" sz="1600">
              <a:latin typeface="Arial" pitchFamily="34" charset="0"/>
            </a:endParaRPr>
          </a:p>
        </p:txBody>
      </p:sp>
      <p:sp>
        <p:nvSpPr>
          <p:cNvPr id="9219" name="Rectangle 4"/>
          <p:cNvSpPr>
            <a:spLocks noChangeArrowheads="1"/>
          </p:cNvSpPr>
          <p:nvPr/>
        </p:nvSpPr>
        <p:spPr bwMode="auto">
          <a:xfrm>
            <a:off x="0" y="1824038"/>
            <a:ext cx="8640763" cy="222250"/>
          </a:xfrm>
          <a:prstGeom prst="rect">
            <a:avLst/>
          </a:prstGeom>
          <a:noFill/>
          <a:ln w="9525">
            <a:noFill/>
            <a:miter lim="800000"/>
            <a:headEnd/>
            <a:tailEnd/>
          </a:ln>
        </p:spPr>
        <p:txBody>
          <a:bodyPr lIns="84338" tIns="42168" rIns="84338" bIns="42168">
            <a:spAutoFit/>
          </a:bodyPr>
          <a:lstStyle/>
          <a:p>
            <a:pPr defTabSz="842963"/>
            <a:r>
              <a:rPr lang="ru-RU" sz="900">
                <a:latin typeface="Arial" pitchFamily="34" charset="0"/>
              </a:rPr>
              <a:t> </a:t>
            </a:r>
            <a:endParaRPr lang="ru-RU" sz="1600">
              <a:latin typeface="Arial" pitchFamily="34" charset="0"/>
            </a:endParaRPr>
          </a:p>
        </p:txBody>
      </p:sp>
      <p:pic>
        <p:nvPicPr>
          <p:cNvPr id="9220" name="Picture 5" descr="IMG_0406"/>
          <p:cNvPicPr>
            <a:picLocks noChangeAspect="1" noChangeArrowheads="1"/>
          </p:cNvPicPr>
          <p:nvPr/>
        </p:nvPicPr>
        <p:blipFill>
          <a:blip r:embed="rId2"/>
          <a:srcRect/>
          <a:stretch>
            <a:fillRect/>
          </a:stretch>
        </p:blipFill>
        <p:spPr bwMode="auto">
          <a:xfrm>
            <a:off x="6227763" y="3905250"/>
            <a:ext cx="2916237" cy="2952750"/>
          </a:xfrm>
          <a:prstGeom prst="rect">
            <a:avLst/>
          </a:prstGeom>
          <a:noFill/>
          <a:ln w="9525">
            <a:noFill/>
            <a:miter lim="800000"/>
            <a:headEnd/>
            <a:tailEnd/>
          </a:ln>
        </p:spPr>
      </p:pic>
      <p:pic>
        <p:nvPicPr>
          <p:cNvPr id="9221" name="Picture 6" descr="SL270944"/>
          <p:cNvPicPr>
            <a:picLocks noChangeAspect="1" noChangeArrowheads="1"/>
          </p:cNvPicPr>
          <p:nvPr/>
        </p:nvPicPr>
        <p:blipFill>
          <a:blip r:embed="rId3"/>
          <a:srcRect/>
          <a:stretch>
            <a:fillRect/>
          </a:stretch>
        </p:blipFill>
        <p:spPr bwMode="auto">
          <a:xfrm>
            <a:off x="250825" y="1268413"/>
            <a:ext cx="3311525" cy="2951162"/>
          </a:xfrm>
          <a:prstGeom prst="rect">
            <a:avLst/>
          </a:prstGeom>
          <a:noFill/>
          <a:ln w="9525">
            <a:noFill/>
            <a:miter lim="800000"/>
            <a:headEnd/>
            <a:tailEnd/>
          </a:ln>
        </p:spPr>
      </p:pic>
      <p:pic>
        <p:nvPicPr>
          <p:cNvPr id="9222" name="Picture 8"/>
          <p:cNvPicPr>
            <a:picLocks noChangeAspect="1" noChangeArrowheads="1"/>
          </p:cNvPicPr>
          <p:nvPr/>
        </p:nvPicPr>
        <p:blipFill>
          <a:blip r:embed="rId4"/>
          <a:srcRect/>
          <a:stretch>
            <a:fillRect/>
          </a:stretch>
        </p:blipFill>
        <p:spPr bwMode="auto">
          <a:xfrm>
            <a:off x="3203575" y="2852738"/>
            <a:ext cx="3240088" cy="2952750"/>
          </a:xfrm>
          <a:prstGeom prst="rect">
            <a:avLst/>
          </a:prstGeom>
          <a:noFill/>
          <a:ln w="9525">
            <a:noFill/>
            <a:miter lim="800000"/>
            <a:headEnd/>
            <a:tailEnd/>
          </a:ln>
        </p:spPr>
      </p:pic>
      <p:sp>
        <p:nvSpPr>
          <p:cNvPr id="9223" name="Прямоугольник 7"/>
          <p:cNvSpPr>
            <a:spLocks noChangeArrowheads="1"/>
          </p:cNvSpPr>
          <p:nvPr/>
        </p:nvSpPr>
        <p:spPr bwMode="auto">
          <a:xfrm>
            <a:off x="785813" y="357188"/>
            <a:ext cx="728662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Laboratory installation for cultivation of microalgae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357188"/>
            <a:ext cx="9786938" cy="1754187"/>
          </a:xfrm>
          <a:prstGeom prst="rect">
            <a:avLst/>
          </a:prstGeom>
          <a:noFill/>
          <a:ln w="9525">
            <a:noFill/>
            <a:miter lim="800000"/>
            <a:headEnd/>
            <a:tailEnd/>
          </a:ln>
        </p:spPr>
        <p:txBody>
          <a:bodyPr anchor="ctr">
            <a:spAutoFit/>
          </a:bodyPr>
          <a:lstStyle/>
          <a:p>
            <a:pPr indent="360363"/>
            <a:r>
              <a:rPr lang="en-US" sz="2000" b="1">
                <a:solidFill>
                  <a:srgbClr val="000000"/>
                </a:solidFill>
                <a:latin typeface="Times New Roman" pitchFamily="18" charset="0"/>
                <a:cs typeface="Times New Roman" pitchFamily="18" charset="0"/>
              </a:rPr>
              <a:t>The purpose of work: </a:t>
            </a:r>
            <a:r>
              <a:rPr lang="en-US" sz="2000">
                <a:solidFill>
                  <a:srgbClr val="000000"/>
                </a:solidFill>
                <a:latin typeface="Times New Roman" pitchFamily="18" charset="0"/>
                <a:cs typeface="Times New Roman" pitchFamily="18" charset="0"/>
              </a:rPr>
              <a:t>Production and perfection active strains of  microalgae  – producers of oil and optimization of technology of their cultivation for manufacture of biodiesel.</a:t>
            </a:r>
            <a:endParaRPr lang="ru-RU" sz="2000">
              <a:solidFill>
                <a:srgbClr val="000000"/>
              </a:solidFill>
              <a:latin typeface="Times New Roman" pitchFamily="18" charset="0"/>
              <a:cs typeface="Times New Roman" pitchFamily="18" charset="0"/>
            </a:endParaRPr>
          </a:p>
          <a:p>
            <a:pPr indent="360363"/>
            <a:r>
              <a:rPr lang="ru-RU" sz="2400">
                <a:solidFill>
                  <a:srgbClr val="000000"/>
                </a:solidFill>
                <a:latin typeface="Times New Roman" pitchFamily="18" charset="0"/>
              </a:rPr>
              <a:t>      </a:t>
            </a:r>
          </a:p>
          <a:p>
            <a:pPr indent="360363" eaLnBrk="0" hangingPunct="0"/>
            <a:endParaRPr lang="ru-RU" sz="2400" b="1">
              <a:solidFill>
                <a:srgbClr val="FF0000"/>
              </a:solidFill>
              <a:latin typeface="Times New Roman" pitchFamily="18" charset="0"/>
            </a:endParaRPr>
          </a:p>
        </p:txBody>
      </p:sp>
      <p:sp>
        <p:nvSpPr>
          <p:cNvPr id="10243" name="Прямоугольник 2"/>
          <p:cNvSpPr>
            <a:spLocks noChangeArrowheads="1"/>
          </p:cNvSpPr>
          <p:nvPr/>
        </p:nvSpPr>
        <p:spPr bwMode="auto">
          <a:xfrm>
            <a:off x="285750" y="2071688"/>
            <a:ext cx="8429625" cy="4524375"/>
          </a:xfrm>
          <a:prstGeom prst="rect">
            <a:avLst/>
          </a:prstGeom>
          <a:noFill/>
          <a:ln w="9525">
            <a:noFill/>
            <a:miter lim="800000"/>
            <a:headEnd/>
            <a:tailEnd/>
          </a:ln>
        </p:spPr>
        <p:txBody>
          <a:bodyPr>
            <a:spAutoFit/>
          </a:bodyPr>
          <a:lstStyle/>
          <a:p>
            <a:pPr algn="just"/>
            <a:r>
              <a:rPr lang="en-US" sz="2000" b="1">
                <a:solidFill>
                  <a:srgbClr val="171717"/>
                </a:solidFill>
                <a:latin typeface="Times New Roman" pitchFamily="18" charset="0"/>
              </a:rPr>
              <a:t>Tasks</a:t>
            </a:r>
            <a:r>
              <a:rPr lang="ru-RU" sz="2000" b="1">
                <a:solidFill>
                  <a:srgbClr val="171717"/>
                </a:solidFill>
                <a:latin typeface="Times New Roman" pitchFamily="18" charset="0"/>
              </a:rPr>
              <a:t>:</a:t>
            </a:r>
          </a:p>
          <a:p>
            <a:pPr algn="just"/>
            <a:endParaRPr lang="ru-RU" sz="1600">
              <a:solidFill>
                <a:srgbClr val="171717"/>
              </a:solidFill>
              <a:latin typeface="Times New Roman" pitchFamily="18" charset="0"/>
              <a:cs typeface="Times New Roman" pitchFamily="18" charset="0"/>
            </a:endParaRPr>
          </a:p>
          <a:p>
            <a:pPr algn="just">
              <a:buFont typeface="Arial" pitchFamily="34" charset="0"/>
              <a:buChar char="•"/>
            </a:pPr>
            <a:r>
              <a:rPr lang="ru-RU">
                <a:solidFill>
                  <a:srgbClr val="171717"/>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Allocation algological  and bacteriological  pure cultures of microalgae  perspective for biotechnological manufacture from various water ecosystems;</a:t>
            </a:r>
            <a:endParaRPr lang="ru-RU">
              <a:solidFill>
                <a:srgbClr val="000000"/>
              </a:solidFill>
              <a:latin typeface="Times New Roman" pitchFamily="18" charset="0"/>
              <a:cs typeface="Times New Roman" pitchFamily="18" charset="0"/>
            </a:endParaRPr>
          </a:p>
          <a:p>
            <a:pPr algn="just">
              <a:buFont typeface="Arial" pitchFamily="34" charset="0"/>
              <a:buChar char="•"/>
            </a:pPr>
            <a:endParaRPr lang="ru-RU">
              <a:solidFill>
                <a:srgbClr val="000000"/>
              </a:solidFill>
              <a:latin typeface="Times New Roman" pitchFamily="18" charset="0"/>
              <a:cs typeface="Times New Roman" pitchFamily="18" charset="0"/>
            </a:endParaRPr>
          </a:p>
          <a:p>
            <a:pPr algn="just">
              <a:buFont typeface="Arial" pitchFamily="34" charset="0"/>
              <a:buChar char="•"/>
            </a:pPr>
            <a:r>
              <a:rPr lang="ru-RU">
                <a:solidFill>
                  <a:srgbClr val="171717"/>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Carrying out of screening on productivity  of  allocated cultures</a:t>
            </a:r>
            <a:r>
              <a:rPr lang="ru-RU">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and collection strains for reception of active producers of oil;  </a:t>
            </a:r>
            <a:endParaRPr lang="ru-RU">
              <a:solidFill>
                <a:srgbClr val="000000"/>
              </a:solidFill>
              <a:latin typeface="Times New Roman" pitchFamily="18" charset="0"/>
              <a:cs typeface="Times New Roman" pitchFamily="18" charset="0"/>
            </a:endParaRPr>
          </a:p>
          <a:p>
            <a:pPr algn="just">
              <a:buFont typeface="Arial" pitchFamily="34" charset="0"/>
              <a:buChar char="•"/>
            </a:pPr>
            <a:endParaRPr lang="ru-RU">
              <a:solidFill>
                <a:srgbClr val="000000"/>
              </a:solidFill>
              <a:latin typeface="Times New Roman" pitchFamily="18" charset="0"/>
              <a:cs typeface="Times New Roman" pitchFamily="18" charset="0"/>
            </a:endParaRPr>
          </a:p>
          <a:p>
            <a:pPr algn="just">
              <a:buFont typeface="Arial" pitchFamily="34" charset="0"/>
              <a:buChar char="•"/>
            </a:pPr>
            <a:r>
              <a:rPr lang="en-US">
                <a:solidFill>
                  <a:srgbClr val="000000"/>
                </a:solidFill>
                <a:latin typeface="Times New Roman" pitchFamily="18" charset="0"/>
                <a:cs typeface="Times New Roman" pitchFamily="18" charset="0"/>
              </a:rPr>
              <a:t>Perfection of selected during selection of  the bioobject  by methods induced mutagenesis  and studying of possibilities of accumulation of lipids in  biomass of productive strains;</a:t>
            </a:r>
            <a:endParaRPr lang="ru-RU">
              <a:solidFill>
                <a:srgbClr val="000000"/>
              </a:solidFill>
              <a:latin typeface="Times New Roman" pitchFamily="18" charset="0"/>
              <a:cs typeface="Times New Roman" pitchFamily="18" charset="0"/>
            </a:endParaRPr>
          </a:p>
          <a:p>
            <a:pPr algn="just">
              <a:buFont typeface="Arial" pitchFamily="34" charset="0"/>
              <a:buChar char="•"/>
            </a:pPr>
            <a:endParaRPr lang="ru-RU">
              <a:solidFill>
                <a:srgbClr val="000000"/>
              </a:solidFill>
              <a:latin typeface="Times New Roman" pitchFamily="18" charset="0"/>
              <a:cs typeface="Times New Roman" pitchFamily="18" charset="0"/>
            </a:endParaRPr>
          </a:p>
          <a:p>
            <a:pPr algn="just">
              <a:buFont typeface="Arial" pitchFamily="34" charset="0"/>
              <a:buChar char="•"/>
            </a:pPr>
            <a:r>
              <a:rPr lang="en-US">
                <a:solidFill>
                  <a:srgbClr val="000000"/>
                </a:solidFill>
                <a:latin typeface="Times New Roman" pitchFamily="18" charset="0"/>
                <a:cs typeface="Times New Roman" pitchFamily="18" charset="0"/>
              </a:rPr>
              <a:t>Carrying out of optimization of conditions of cultivation mutant strains  microalgae  </a:t>
            </a:r>
            <a:r>
              <a:rPr lang="en-US" i="1">
                <a:solidFill>
                  <a:srgbClr val="000000"/>
                </a:solidFill>
                <a:latin typeface="Times New Roman" pitchFamily="18" charset="0"/>
                <a:cs typeface="Times New Roman" pitchFamily="18" charset="0"/>
              </a:rPr>
              <a:t>Chlorella pyrenoidosa</a:t>
            </a:r>
            <a:r>
              <a:rPr lang="en-US">
                <a:solidFill>
                  <a:srgbClr val="000000"/>
                </a:solidFill>
                <a:latin typeface="Times New Roman" pitchFamily="18" charset="0"/>
                <a:cs typeface="Times New Roman" pitchFamily="18" charset="0"/>
              </a:rPr>
              <a:t> C-2m2 in the laboratory bioreactor for the purpose reception of biodiesel.</a:t>
            </a:r>
            <a:endParaRPr lang="ru-RU">
              <a:solidFill>
                <a:srgbClr val="000000"/>
              </a:solidFill>
              <a:latin typeface="Times New Roman" pitchFamily="18" charset="0"/>
              <a:cs typeface="Times New Roman" pitchFamily="18" charset="0"/>
            </a:endParaRPr>
          </a:p>
          <a:p>
            <a:pPr algn="just"/>
            <a:endParaRPr lang="ru-RU" b="1">
              <a:solidFill>
                <a:srgbClr val="171717"/>
              </a:solidFill>
              <a:latin typeface="Times New Roman" pitchFamily="18" charset="0"/>
              <a:cs typeface="Times New Roman" pitchFamily="18" charset="0"/>
            </a:endParaRPr>
          </a:p>
        </p:txBody>
      </p:sp>
      <p:sp>
        <p:nvSpPr>
          <p:cNvPr id="10244" name="Rectangle 4"/>
          <p:cNvSpPr>
            <a:spLocks noChangeArrowheads="1"/>
          </p:cNvSpPr>
          <p:nvPr/>
        </p:nvSpPr>
        <p:spPr bwMode="auto">
          <a:xfrm>
            <a:off x="0" y="1500188"/>
            <a:ext cx="8858250" cy="369887"/>
          </a:xfrm>
          <a:prstGeom prst="rect">
            <a:avLst/>
          </a:prstGeom>
          <a:noFill/>
          <a:ln w="9525">
            <a:noFill/>
            <a:miter lim="800000"/>
            <a:headEnd/>
            <a:tailEnd/>
          </a:ln>
        </p:spPr>
        <p:txBody>
          <a:bodyPr anchor="ctr">
            <a:spAutoFit/>
          </a:bodyPr>
          <a:lstStyle/>
          <a:p>
            <a:pPr eaLnBrk="0" hangingPunct="0"/>
            <a:r>
              <a:rPr lang="en-US" b="1">
                <a:solidFill>
                  <a:srgbClr val="000000"/>
                </a:solidFill>
                <a:latin typeface="Times New Roman" pitchFamily="18" charset="0"/>
                <a:ea typeface="Calibri" pitchFamily="34" charset="0"/>
                <a:cs typeface="Times New Roman" pitchFamily="18" charset="0"/>
              </a:rPr>
              <a:t>The object of research </a:t>
            </a:r>
            <a:r>
              <a:rPr lang="en-US">
                <a:solidFill>
                  <a:srgbClr val="000000"/>
                </a:solidFill>
                <a:latin typeface="Times New Roman" pitchFamily="18" charset="0"/>
                <a:ea typeface="Calibri" pitchFamily="34" charset="0"/>
                <a:cs typeface="Times New Roman" pitchFamily="18" charset="0"/>
              </a:rPr>
              <a:t>are natural and collection cultures of microalgae.  </a:t>
            </a:r>
            <a:endParaRPr lang="en-US">
              <a:solidFill>
                <a:srgbClr val="000000"/>
              </a:solidFill>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285750"/>
            <a:ext cx="9144000" cy="3108325"/>
          </a:xfrm>
          <a:prstGeom prst="rect">
            <a:avLst/>
          </a:prstGeom>
          <a:noFill/>
          <a:ln w="9525">
            <a:noFill/>
            <a:miter lim="800000"/>
            <a:headEnd/>
            <a:tailEnd/>
          </a:ln>
        </p:spPr>
        <p:txBody>
          <a:bodyPr anchor="ctr">
            <a:spAutoFit/>
          </a:bodyPr>
          <a:lstStyle/>
          <a:p>
            <a:pPr indent="288925" algn="just"/>
            <a:r>
              <a:rPr lang="en-US" sz="1600">
                <a:solidFill>
                  <a:srgbClr val="000000"/>
                </a:solidFill>
                <a:latin typeface="Times New Roman" pitchFamily="18" charset="0"/>
                <a:cs typeface="Times New Roman" pitchFamily="18" charset="0"/>
              </a:rPr>
              <a:t>By us are allocated </a:t>
            </a:r>
            <a:r>
              <a:rPr lang="ru-RU" sz="1600">
                <a:solidFill>
                  <a:srgbClr val="000000"/>
                </a:solidFill>
                <a:latin typeface="Times New Roman" pitchFamily="18" charset="0"/>
                <a:cs typeface="Times New Roman" pitchFamily="18" charset="0"/>
              </a:rPr>
              <a:t>а</a:t>
            </a:r>
            <a:r>
              <a:rPr lang="en-US" sz="1600">
                <a:solidFill>
                  <a:srgbClr val="000000"/>
                </a:solidFill>
                <a:latin typeface="Times New Roman" pitchFamily="18" charset="0"/>
                <a:cs typeface="Times New Roman" pitchFamily="18" charset="0"/>
              </a:rPr>
              <a:t>lgological  pure cultures of microalgae  from following water ecosystems of Almaty area: coast of water reservoir of Kapshagaj, dry channel of the river Bakanas, lake Sorbulak, bioponds clearing a construction, marshland, bioponds of Talgarsky and Enbekshikazahsky area, </a:t>
            </a:r>
            <a:r>
              <a:rPr lang="ru-RU" sz="1600">
                <a:solidFill>
                  <a:srgbClr val="000000"/>
                </a:solidFill>
                <a:latin typeface="Times New Roman" pitchFamily="18" charset="0"/>
                <a:cs typeface="Times New Roman" pitchFamily="18" charset="0"/>
              </a:rPr>
              <a:t>а</a:t>
            </a:r>
            <a:r>
              <a:rPr lang="en-US" sz="1600">
                <a:solidFill>
                  <a:srgbClr val="000000"/>
                </a:solidFill>
                <a:latin typeface="Times New Roman" pitchFamily="18" charset="0"/>
                <a:cs typeface="Times New Roman" pitchFamily="18" charset="0"/>
              </a:rPr>
              <a:t>lgobacterial  floor-mats of hot wells of Turgen’s  gorge.</a:t>
            </a:r>
          </a:p>
          <a:p>
            <a:pPr indent="288925" algn="ctr"/>
            <a:endParaRPr lang="en-US" sz="1600">
              <a:solidFill>
                <a:srgbClr val="000000"/>
              </a:solidFill>
              <a:latin typeface="Times New Roman" pitchFamily="18" charset="0"/>
              <a:cs typeface="Times New Roman" pitchFamily="18" charset="0"/>
            </a:endParaRPr>
          </a:p>
          <a:p>
            <a:pPr indent="288925" algn="just"/>
            <a:r>
              <a:rPr lang="en-US" sz="1400">
                <a:solidFill>
                  <a:srgbClr val="000000"/>
                </a:solidFill>
                <a:latin typeface="Times New Roman" pitchFamily="18" charset="0"/>
                <a:cs typeface="Times New Roman" pitchFamily="18" charset="0"/>
              </a:rPr>
              <a:t>From  investigated tests of water allocated </a:t>
            </a:r>
            <a:r>
              <a:rPr lang="en-US" sz="1400" b="1">
                <a:solidFill>
                  <a:srgbClr val="000000"/>
                </a:solidFill>
                <a:latin typeface="Times New Roman" pitchFamily="18" charset="0"/>
                <a:cs typeface="Times New Roman" pitchFamily="18" charset="0"/>
              </a:rPr>
              <a:t>12</a:t>
            </a:r>
            <a:r>
              <a:rPr lang="en-US" sz="1400">
                <a:solidFill>
                  <a:srgbClr val="000000"/>
                </a:solidFill>
                <a:latin typeface="Times New Roman" pitchFamily="18" charset="0"/>
                <a:cs typeface="Times New Roman" pitchFamily="18" charset="0"/>
              </a:rPr>
              <a:t> algological pure cultures of microalgae which are identified as representatives green  of microalgae </a:t>
            </a:r>
            <a:r>
              <a:rPr lang="tr-TR" sz="1400" i="1">
                <a:solidFill>
                  <a:srgbClr val="000000"/>
                </a:solidFill>
                <a:latin typeface="Times New Roman" pitchFamily="18" charset="0"/>
                <a:cs typeface="Times New Roman" pitchFamily="18" charset="0"/>
              </a:rPr>
              <a:t>Scenedesmus </a:t>
            </a:r>
            <a:r>
              <a:rPr lang="en-US" sz="1400">
                <a:solidFill>
                  <a:srgbClr val="000000"/>
                </a:solidFill>
                <a:latin typeface="Times New Roman" pitchFamily="18" charset="0"/>
                <a:cs typeface="Times New Roman" pitchFamily="18" charset="0"/>
              </a:rPr>
              <a:t>– </a:t>
            </a:r>
            <a:r>
              <a:rPr lang="en-US" sz="1400" b="1">
                <a:solidFill>
                  <a:srgbClr val="000000"/>
                </a:solidFill>
                <a:latin typeface="Times New Roman" pitchFamily="18" charset="0"/>
                <a:cs typeface="Times New Roman" pitchFamily="18" charset="0"/>
              </a:rPr>
              <a:t>2</a:t>
            </a:r>
            <a:r>
              <a:rPr lang="en-US" sz="1400">
                <a:solidFill>
                  <a:srgbClr val="000000"/>
                </a:solidFill>
                <a:latin typeface="Times New Roman" pitchFamily="18" charset="0"/>
                <a:cs typeface="Times New Roman" pitchFamily="18" charset="0"/>
              </a:rPr>
              <a:t> (</a:t>
            </a:r>
            <a:r>
              <a:rPr lang="tr-TR" sz="1400" i="1">
                <a:solidFill>
                  <a:srgbClr val="000000"/>
                </a:solidFill>
                <a:latin typeface="Times New Roman" pitchFamily="18" charset="0"/>
                <a:cs typeface="Times New Roman" pitchFamily="18" charset="0"/>
              </a:rPr>
              <a:t>Sc</a:t>
            </a:r>
            <a:r>
              <a:rPr lang="en-US" sz="1400" i="1">
                <a:solidFill>
                  <a:srgbClr val="000000"/>
                </a:solidFill>
                <a:latin typeface="Times New Roman" pitchFamily="18" charset="0"/>
                <a:cs typeface="Times New Roman" pitchFamily="18" charset="0"/>
              </a:rPr>
              <a:t>.</a:t>
            </a:r>
            <a:r>
              <a:rPr lang="tr-TR" sz="1400" i="1">
                <a:solidFill>
                  <a:srgbClr val="000000"/>
                </a:solidFill>
                <a:latin typeface="Times New Roman" pitchFamily="18" charset="0"/>
                <a:cs typeface="Times New Roman" pitchFamily="18" charset="0"/>
              </a:rPr>
              <a:t> obliquus</a:t>
            </a:r>
            <a:r>
              <a:rPr lang="en-US" sz="1400" i="1">
                <a:solidFill>
                  <a:srgbClr val="000000"/>
                </a:solidFill>
                <a:latin typeface="Times New Roman" pitchFamily="18" charset="0"/>
                <a:cs typeface="Times New Roman" pitchFamily="18" charset="0"/>
              </a:rPr>
              <a:t>, </a:t>
            </a:r>
            <a:r>
              <a:rPr lang="en-GB" sz="1400" i="1">
                <a:solidFill>
                  <a:srgbClr val="000000"/>
                </a:solidFill>
                <a:latin typeface="Times New Roman" pitchFamily="18" charset="0"/>
                <a:cs typeface="Times New Roman" pitchFamily="18" charset="0"/>
              </a:rPr>
              <a:t>Sc. acuminatus</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Chlorella</a:t>
            </a:r>
            <a:r>
              <a:rPr lang="en-US" sz="1400">
                <a:solidFill>
                  <a:srgbClr val="000000"/>
                </a:solidFill>
                <a:latin typeface="Times New Roman" pitchFamily="18" charset="0"/>
                <a:cs typeface="Times New Roman" pitchFamily="18" charset="0"/>
              </a:rPr>
              <a:t> – </a:t>
            </a:r>
            <a:r>
              <a:rPr lang="en-US" sz="1400" b="1">
                <a:solidFill>
                  <a:srgbClr val="000000"/>
                </a:solidFill>
                <a:latin typeface="Times New Roman" pitchFamily="18" charset="0"/>
                <a:cs typeface="Times New Roman" pitchFamily="18" charset="0"/>
              </a:rPr>
              <a:t>3 </a:t>
            </a:r>
            <a:r>
              <a:rPr lang="en-US" sz="1400">
                <a:solidFill>
                  <a:srgbClr val="000000"/>
                </a:solidFill>
                <a:latin typeface="Times New Roman" pitchFamily="18" charset="0"/>
                <a:cs typeface="Times New Roman" pitchFamily="18" charset="0"/>
              </a:rPr>
              <a:t>(</a:t>
            </a:r>
            <a:r>
              <a:rPr lang="en-US" sz="1400" i="1">
                <a:solidFill>
                  <a:srgbClr val="000000"/>
                </a:solidFill>
                <a:latin typeface="Times New Roman" pitchFamily="18" charset="0"/>
                <a:cs typeface="Times New Roman" pitchFamily="18" charset="0"/>
              </a:rPr>
              <a:t>Ch.vulgaris</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Ch. pyrenoidosa</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Ch. ellipsoidea</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Ch.</a:t>
            </a:r>
            <a:r>
              <a:rPr lang="en-US" sz="1400">
                <a:solidFill>
                  <a:srgbClr val="000000"/>
                </a:solidFill>
                <a:latin typeface="Times New Roman" pitchFamily="18" charset="0"/>
                <a:cs typeface="Times New Roman" pitchFamily="18" charset="0"/>
              </a:rPr>
              <a:t> sp., sorts </a:t>
            </a:r>
            <a:r>
              <a:rPr lang="en-US" sz="1400" i="1">
                <a:solidFill>
                  <a:srgbClr val="000000"/>
                </a:solidFill>
                <a:latin typeface="Times New Roman" pitchFamily="18" charset="0"/>
                <a:cs typeface="Times New Roman" pitchFamily="18" charset="0"/>
              </a:rPr>
              <a:t>Ankistrodesmus</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A. longissimus</a:t>
            </a:r>
            <a:r>
              <a:rPr lang="en-US" sz="1400">
                <a:solidFill>
                  <a:srgbClr val="000000"/>
                </a:solidFill>
                <a:latin typeface="Times New Roman" pitchFamily="18" charset="0"/>
                <a:cs typeface="Times New Roman" pitchFamily="18" charset="0"/>
              </a:rPr>
              <a:t>) sorts </a:t>
            </a:r>
            <a:r>
              <a:rPr lang="en-US" sz="1400" i="1">
                <a:solidFill>
                  <a:srgbClr val="000000"/>
                </a:solidFill>
                <a:latin typeface="Times New Roman" pitchFamily="18" charset="0"/>
                <a:cs typeface="Times New Roman" pitchFamily="18" charset="0"/>
              </a:rPr>
              <a:t>Chlamydomonas</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 </a:t>
            </a:r>
            <a:r>
              <a:rPr lang="en-US" sz="1400">
                <a:solidFill>
                  <a:srgbClr val="000000"/>
                </a:solidFill>
                <a:latin typeface="Times New Roman" pitchFamily="18" charset="0"/>
                <a:cs typeface="Times New Roman" pitchFamily="18" charset="0"/>
              </a:rPr>
              <a:t>(</a:t>
            </a:r>
            <a:r>
              <a:rPr lang="en-US" sz="1400" i="1">
                <a:solidFill>
                  <a:srgbClr val="000000"/>
                </a:solidFill>
                <a:latin typeface="Times New Roman" pitchFamily="18" charset="0"/>
                <a:cs typeface="Times New Roman" pitchFamily="18" charset="0"/>
              </a:rPr>
              <a:t>C.reinhardtii</a:t>
            </a:r>
            <a:r>
              <a:rPr lang="en-US" sz="1400">
                <a:solidFill>
                  <a:srgbClr val="000000"/>
                </a:solidFill>
                <a:latin typeface="Times New Roman" pitchFamily="18" charset="0"/>
                <a:cs typeface="Times New Roman" pitchFamily="18" charset="0"/>
              </a:rPr>
              <a:t>), blue –green  sorts </a:t>
            </a:r>
            <a:r>
              <a:rPr lang="en-US" sz="1400" i="1">
                <a:solidFill>
                  <a:srgbClr val="000000"/>
                </a:solidFill>
                <a:latin typeface="Times New Roman" pitchFamily="18" charset="0"/>
                <a:cs typeface="Times New Roman" pitchFamily="18" charset="0"/>
              </a:rPr>
              <a:t>Spirulina</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Sp. major</a:t>
            </a:r>
            <a:r>
              <a:rPr lang="en-US" sz="1400">
                <a:solidFill>
                  <a:srgbClr val="000000"/>
                </a:solidFill>
                <a:latin typeface="Times New Roman" pitchFamily="18" charset="0"/>
                <a:cs typeface="Times New Roman" pitchFamily="18" charset="0"/>
              </a:rPr>
              <a:t>), sorts </a:t>
            </a:r>
            <a:r>
              <a:rPr lang="en-US" sz="1400" i="1">
                <a:solidFill>
                  <a:srgbClr val="000000"/>
                </a:solidFill>
                <a:latin typeface="Times New Roman" pitchFamily="18" charset="0"/>
                <a:cs typeface="Times New Roman" pitchFamily="18" charset="0"/>
              </a:rPr>
              <a:t>Synechococcus</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S. aeruginosus</a:t>
            </a:r>
            <a:r>
              <a:rPr lang="en-US" sz="1400">
                <a:solidFill>
                  <a:srgbClr val="000000"/>
                </a:solidFill>
                <a:latin typeface="Times New Roman" pitchFamily="18" charset="0"/>
                <a:cs typeface="Times New Roman" pitchFamily="18" charset="0"/>
              </a:rPr>
              <a:t>), sorts </a:t>
            </a:r>
            <a:r>
              <a:rPr lang="en-US" sz="1400" i="1">
                <a:solidFill>
                  <a:srgbClr val="000000"/>
                </a:solidFill>
                <a:latin typeface="Times New Roman" pitchFamily="18" charset="0"/>
                <a:cs typeface="Times New Roman" pitchFamily="18" charset="0"/>
              </a:rPr>
              <a:t>Nostoc</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N.calsicola</a:t>
            </a:r>
            <a:r>
              <a:rPr lang="en-US" sz="1400">
                <a:solidFill>
                  <a:srgbClr val="000000"/>
                </a:solidFill>
                <a:latin typeface="Times New Roman" pitchFamily="18" charset="0"/>
                <a:cs typeface="Times New Roman" pitchFamily="18" charset="0"/>
              </a:rPr>
              <a:t>), sorts </a:t>
            </a:r>
            <a:r>
              <a:rPr lang="en-US" sz="1400" i="1">
                <a:solidFill>
                  <a:srgbClr val="000000"/>
                </a:solidFill>
                <a:latin typeface="Times New Roman" pitchFamily="18" charset="0"/>
                <a:cs typeface="Times New Roman" pitchFamily="18" charset="0"/>
              </a:rPr>
              <a:t>Anabaena</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A. variabilis</a:t>
            </a:r>
            <a:r>
              <a:rPr lang="en-US" sz="1400">
                <a:solidFill>
                  <a:srgbClr val="000000"/>
                </a:solidFill>
                <a:latin typeface="Times New Roman" pitchFamily="18" charset="0"/>
                <a:cs typeface="Times New Roman" pitchFamily="18" charset="0"/>
              </a:rPr>
              <a:t>) from euglena  - </a:t>
            </a:r>
            <a:r>
              <a:rPr lang="en-US" sz="1400" i="1">
                <a:solidFill>
                  <a:srgbClr val="000000"/>
                </a:solidFill>
                <a:latin typeface="Times New Roman" pitchFamily="18" charset="0"/>
                <a:cs typeface="Times New Roman" pitchFamily="18" charset="0"/>
              </a:rPr>
              <a:t>Euglena</a:t>
            </a:r>
            <a:r>
              <a:rPr lang="en-US" sz="1400">
                <a:solidFill>
                  <a:srgbClr val="000000"/>
                </a:solidFill>
                <a:latin typeface="Times New Roman" pitchFamily="18" charset="0"/>
                <a:cs typeface="Times New Roman" pitchFamily="18" charset="0"/>
              </a:rPr>
              <a:t>-</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E. viridis</a:t>
            </a:r>
            <a:r>
              <a:rPr lang="en-US" sz="1400">
                <a:solidFill>
                  <a:srgbClr val="000000"/>
                </a:solidFill>
                <a:latin typeface="Times New Roman" pitchFamily="18" charset="0"/>
                <a:cs typeface="Times New Roman" pitchFamily="18" charset="0"/>
              </a:rPr>
              <a:t>), sorts </a:t>
            </a:r>
            <a:r>
              <a:rPr lang="en-US" sz="1400" i="1">
                <a:solidFill>
                  <a:srgbClr val="000000"/>
                </a:solidFill>
                <a:latin typeface="Times New Roman" pitchFamily="18" charset="0"/>
                <a:cs typeface="Times New Roman" pitchFamily="18" charset="0"/>
              </a:rPr>
              <a:t>Dunaliella</a:t>
            </a:r>
            <a:r>
              <a:rPr lang="en-US" sz="1400" b="1" i="1">
                <a:solidFill>
                  <a:srgbClr val="000000"/>
                </a:solidFill>
                <a:latin typeface="Times New Roman" pitchFamily="18" charset="0"/>
                <a:cs typeface="Times New Roman" pitchFamily="18" charset="0"/>
              </a:rPr>
              <a:t> </a:t>
            </a:r>
            <a:r>
              <a:rPr lang="en-US" sz="1400" b="1">
                <a:solidFill>
                  <a:srgbClr val="000000"/>
                </a:solidFill>
                <a:latin typeface="Times New Roman" pitchFamily="18" charset="0"/>
                <a:cs typeface="Times New Roman" pitchFamily="18" charset="0"/>
              </a:rPr>
              <a:t>1</a:t>
            </a:r>
            <a:r>
              <a:rPr lang="en-US" sz="1400">
                <a:solidFill>
                  <a:srgbClr val="000000"/>
                </a:solidFill>
                <a:latin typeface="Times New Roman" pitchFamily="18" charset="0"/>
                <a:cs typeface="Times New Roman" pitchFamily="18" charset="0"/>
              </a:rPr>
              <a:t>– </a:t>
            </a:r>
            <a:r>
              <a:rPr lang="en-US" sz="1400" i="1">
                <a:solidFill>
                  <a:srgbClr val="000000"/>
                </a:solidFill>
                <a:latin typeface="Times New Roman" pitchFamily="18" charset="0"/>
                <a:cs typeface="Times New Roman" pitchFamily="18" charset="0"/>
              </a:rPr>
              <a:t>D.salina</a:t>
            </a:r>
            <a:r>
              <a:rPr lang="en-US" sz="1400">
                <a:solidFill>
                  <a:srgbClr val="000000"/>
                </a:solidFill>
                <a:latin typeface="Times New Roman" pitchFamily="18" charset="0"/>
                <a:cs typeface="Times New Roman" pitchFamily="18" charset="0"/>
              </a:rPr>
              <a:t> </a:t>
            </a:r>
            <a:endParaRPr lang="ru-RU" sz="1400">
              <a:solidFill>
                <a:srgbClr val="000000"/>
              </a:solidFill>
              <a:latin typeface="Times New Roman" pitchFamily="18" charset="0"/>
              <a:cs typeface="Times New Roman" pitchFamily="18" charset="0"/>
            </a:endParaRPr>
          </a:p>
          <a:p>
            <a:pPr indent="288925" algn="ctr"/>
            <a:endParaRPr lang="ru-RU" sz="1600" b="1">
              <a:latin typeface="Times New Roman" pitchFamily="18" charset="0"/>
              <a:cs typeface="Times New Roman" pitchFamily="18" charset="0"/>
            </a:endParaRPr>
          </a:p>
          <a:p>
            <a:pPr indent="288925" algn="ctr"/>
            <a:endParaRPr lang="en-US" sz="1500" b="1">
              <a:latin typeface="Times New Roman" pitchFamily="18" charset="0"/>
            </a:endParaRPr>
          </a:p>
          <a:p>
            <a:pPr indent="288925" algn="ctr"/>
            <a:endParaRPr lang="ru-RU" sz="1500" b="1">
              <a:latin typeface="Times New Roman" pitchFamily="18" charset="0"/>
            </a:endParaRPr>
          </a:p>
        </p:txBody>
      </p:sp>
      <p:pic>
        <p:nvPicPr>
          <p:cNvPr id="11267" name="Picture 4"/>
          <p:cNvPicPr>
            <a:picLocks noChangeAspect="1" noChangeArrowheads="1"/>
          </p:cNvPicPr>
          <p:nvPr/>
        </p:nvPicPr>
        <p:blipFill>
          <a:blip r:embed="rId2">
            <a:lum bright="24000" contrast="24000"/>
          </a:blip>
          <a:srcRect/>
          <a:stretch>
            <a:fillRect/>
          </a:stretch>
        </p:blipFill>
        <p:spPr bwMode="auto">
          <a:xfrm>
            <a:off x="214313" y="2714625"/>
            <a:ext cx="1357312" cy="1214438"/>
          </a:xfrm>
          <a:prstGeom prst="rect">
            <a:avLst/>
          </a:prstGeom>
          <a:solidFill>
            <a:srgbClr val="FFFFFF"/>
          </a:solidFill>
          <a:ln w="9525">
            <a:noFill/>
            <a:miter lim="800000"/>
            <a:headEnd/>
            <a:tailEnd/>
          </a:ln>
        </p:spPr>
      </p:pic>
      <p:sp>
        <p:nvSpPr>
          <p:cNvPr id="11268" name="Rectangle 6"/>
          <p:cNvSpPr>
            <a:spLocks noChangeArrowheads="1"/>
          </p:cNvSpPr>
          <p:nvPr/>
        </p:nvSpPr>
        <p:spPr bwMode="auto">
          <a:xfrm>
            <a:off x="250825" y="3929063"/>
            <a:ext cx="1463675"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Chlorella vulgaris</a:t>
            </a:r>
            <a:endParaRPr lang="ru-RU" sz="1200" b="1" i="1">
              <a:solidFill>
                <a:srgbClr val="000000"/>
              </a:solidFill>
              <a:latin typeface="Times New Roman" pitchFamily="18" charset="0"/>
              <a:cs typeface="Times New Roman" pitchFamily="18" charset="0"/>
            </a:endParaRPr>
          </a:p>
        </p:txBody>
      </p:sp>
      <p:pic>
        <p:nvPicPr>
          <p:cNvPr id="11269" name="Picture 9" descr="Ŧ뀋。"/>
          <p:cNvPicPr>
            <a:picLocks noChangeAspect="1" noChangeArrowheads="1"/>
          </p:cNvPicPr>
          <p:nvPr/>
        </p:nvPicPr>
        <p:blipFill>
          <a:blip r:embed="rId3"/>
          <a:srcRect/>
          <a:stretch>
            <a:fillRect/>
          </a:stretch>
        </p:blipFill>
        <p:spPr bwMode="auto">
          <a:xfrm>
            <a:off x="1763713" y="2714625"/>
            <a:ext cx="1522412" cy="1143000"/>
          </a:xfrm>
          <a:prstGeom prst="rect">
            <a:avLst/>
          </a:prstGeom>
          <a:noFill/>
          <a:ln w="9525">
            <a:noFill/>
            <a:miter lim="800000"/>
            <a:headEnd/>
            <a:tailEnd/>
          </a:ln>
        </p:spPr>
      </p:pic>
      <p:sp>
        <p:nvSpPr>
          <p:cNvPr id="11270" name="Rectangle 8"/>
          <p:cNvSpPr>
            <a:spLocks noChangeArrowheads="1"/>
          </p:cNvSpPr>
          <p:nvPr/>
        </p:nvSpPr>
        <p:spPr bwMode="auto">
          <a:xfrm>
            <a:off x="1928813" y="3929063"/>
            <a:ext cx="1357312" cy="461962"/>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en-US" sz="1200" b="1" i="1">
                <a:solidFill>
                  <a:srgbClr val="000000"/>
                </a:solidFill>
                <a:latin typeface="Times New Roman" pitchFamily="18" charset="0"/>
                <a:cs typeface="Times New Roman" pitchFamily="18" charset="0"/>
              </a:rPr>
              <a:t>Chlamydomonas reinhardtii</a:t>
            </a:r>
            <a:r>
              <a:rPr lang="ru-RU" sz="1200" b="1">
                <a:latin typeface="Times New Roman" pitchFamily="18" charset="0"/>
                <a:cs typeface="Times New Roman" pitchFamily="18" charset="0"/>
              </a:rPr>
              <a:t> </a:t>
            </a:r>
          </a:p>
        </p:txBody>
      </p:sp>
      <p:pic>
        <p:nvPicPr>
          <p:cNvPr id="11271" name="Picture 6" descr="Synechococcus_PCC_7202_dis_small"/>
          <p:cNvPicPr>
            <a:picLocks noChangeAspect="1" noChangeArrowheads="1"/>
          </p:cNvPicPr>
          <p:nvPr/>
        </p:nvPicPr>
        <p:blipFill>
          <a:blip r:embed="rId4"/>
          <a:srcRect/>
          <a:stretch>
            <a:fillRect/>
          </a:stretch>
        </p:blipFill>
        <p:spPr bwMode="auto">
          <a:xfrm>
            <a:off x="3714750" y="2714625"/>
            <a:ext cx="1500188" cy="1143000"/>
          </a:xfrm>
          <a:prstGeom prst="rect">
            <a:avLst/>
          </a:prstGeom>
          <a:noFill/>
          <a:ln w="9525">
            <a:noFill/>
            <a:miter lim="800000"/>
            <a:headEnd/>
            <a:tailEnd/>
          </a:ln>
        </p:spPr>
      </p:pic>
      <p:sp>
        <p:nvSpPr>
          <p:cNvPr id="11272" name="Rectangle 10"/>
          <p:cNvSpPr>
            <a:spLocks noChangeArrowheads="1"/>
          </p:cNvSpPr>
          <p:nvPr/>
        </p:nvSpPr>
        <p:spPr bwMode="auto">
          <a:xfrm>
            <a:off x="3643313" y="3857625"/>
            <a:ext cx="1785937" cy="461963"/>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Synechococcus aeruginosus</a:t>
            </a:r>
            <a:endParaRPr lang="ru-RU" sz="1200" b="1" i="1">
              <a:solidFill>
                <a:srgbClr val="000000"/>
              </a:solidFill>
              <a:latin typeface="Times New Roman" pitchFamily="18" charset="0"/>
              <a:cs typeface="Times New Roman" pitchFamily="18" charset="0"/>
            </a:endParaRPr>
          </a:p>
        </p:txBody>
      </p:sp>
      <p:pic>
        <p:nvPicPr>
          <p:cNvPr id="11273" name="Picture 12"/>
          <p:cNvPicPr>
            <a:picLocks noChangeAspect="1" noChangeArrowheads="1"/>
          </p:cNvPicPr>
          <p:nvPr/>
        </p:nvPicPr>
        <p:blipFill>
          <a:blip r:embed="rId5"/>
          <a:srcRect/>
          <a:stretch>
            <a:fillRect/>
          </a:stretch>
        </p:blipFill>
        <p:spPr bwMode="auto">
          <a:xfrm>
            <a:off x="5500688" y="2714625"/>
            <a:ext cx="1500187" cy="1143000"/>
          </a:xfrm>
          <a:prstGeom prst="rect">
            <a:avLst/>
          </a:prstGeom>
          <a:noFill/>
          <a:ln w="9525">
            <a:noFill/>
            <a:miter lim="800000"/>
            <a:headEnd/>
            <a:tailEnd/>
          </a:ln>
        </p:spPr>
      </p:pic>
      <p:sp>
        <p:nvSpPr>
          <p:cNvPr id="11274" name="Rectangle 12"/>
          <p:cNvSpPr>
            <a:spLocks noChangeArrowheads="1"/>
          </p:cNvSpPr>
          <p:nvPr/>
        </p:nvSpPr>
        <p:spPr bwMode="auto">
          <a:xfrm>
            <a:off x="5357813" y="3929063"/>
            <a:ext cx="1714500"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  </a:t>
            </a:r>
            <a:r>
              <a:rPr lang="tr-TR" sz="1200" b="1" i="1">
                <a:solidFill>
                  <a:srgbClr val="000000"/>
                </a:solidFill>
                <a:latin typeface="Times New Roman" pitchFamily="18" charset="0"/>
                <a:cs typeface="Times New Roman" pitchFamily="18" charset="0"/>
              </a:rPr>
              <a:t>Scenedesmus obliquus</a:t>
            </a:r>
            <a:endParaRPr lang="ru-RU" sz="1200" b="1" i="1">
              <a:solidFill>
                <a:srgbClr val="000000"/>
              </a:solidFill>
              <a:latin typeface="Times New Roman" pitchFamily="18" charset="0"/>
              <a:cs typeface="Times New Roman" pitchFamily="18" charset="0"/>
            </a:endParaRPr>
          </a:p>
        </p:txBody>
      </p:sp>
      <p:pic>
        <p:nvPicPr>
          <p:cNvPr id="11275" name="Picture 6"/>
          <p:cNvPicPr>
            <a:picLocks noChangeAspect="1" noChangeArrowheads="1"/>
          </p:cNvPicPr>
          <p:nvPr/>
        </p:nvPicPr>
        <p:blipFill>
          <a:blip r:embed="rId6"/>
          <a:srcRect/>
          <a:stretch>
            <a:fillRect/>
          </a:stretch>
        </p:blipFill>
        <p:spPr bwMode="auto">
          <a:xfrm>
            <a:off x="7500938" y="2714625"/>
            <a:ext cx="1357312" cy="1071563"/>
          </a:xfrm>
          <a:prstGeom prst="rect">
            <a:avLst/>
          </a:prstGeom>
          <a:noFill/>
          <a:ln w="9525">
            <a:noFill/>
            <a:miter lim="800000"/>
            <a:headEnd/>
            <a:tailEnd/>
          </a:ln>
        </p:spPr>
      </p:pic>
      <p:sp>
        <p:nvSpPr>
          <p:cNvPr id="11276" name="Rectangle 14"/>
          <p:cNvSpPr>
            <a:spLocks noChangeArrowheads="1"/>
          </p:cNvSpPr>
          <p:nvPr/>
        </p:nvSpPr>
        <p:spPr bwMode="auto">
          <a:xfrm>
            <a:off x="7500938" y="3929063"/>
            <a:ext cx="1428750" cy="276225"/>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en-US" sz="1200" b="1" i="1">
                <a:solidFill>
                  <a:srgbClr val="000000"/>
                </a:solidFill>
                <a:latin typeface="Times New Roman" pitchFamily="18" charset="0"/>
                <a:cs typeface="Times New Roman" pitchFamily="18" charset="0"/>
              </a:rPr>
              <a:t>Spirulina major</a:t>
            </a:r>
            <a:r>
              <a:rPr lang="ru-RU" sz="1200" b="1">
                <a:latin typeface="Times New Roman" pitchFamily="18" charset="0"/>
                <a:cs typeface="Times New Roman" pitchFamily="18" charset="0"/>
              </a:rPr>
              <a:t> </a:t>
            </a:r>
          </a:p>
        </p:txBody>
      </p:sp>
      <p:pic>
        <p:nvPicPr>
          <p:cNvPr id="11277" name="Picture 15"/>
          <p:cNvPicPr>
            <a:picLocks noChangeAspect="1" noChangeArrowheads="1"/>
          </p:cNvPicPr>
          <p:nvPr/>
        </p:nvPicPr>
        <p:blipFill>
          <a:blip r:embed="rId7"/>
          <a:srcRect/>
          <a:stretch>
            <a:fillRect/>
          </a:stretch>
        </p:blipFill>
        <p:spPr bwMode="auto">
          <a:xfrm>
            <a:off x="7572375" y="4786313"/>
            <a:ext cx="1347788" cy="1071562"/>
          </a:xfrm>
          <a:prstGeom prst="rect">
            <a:avLst/>
          </a:prstGeom>
          <a:noFill/>
          <a:ln w="9525">
            <a:noFill/>
            <a:miter lim="800000"/>
            <a:headEnd/>
            <a:tailEnd/>
          </a:ln>
        </p:spPr>
      </p:pic>
      <p:sp>
        <p:nvSpPr>
          <p:cNvPr id="11278" name="Rectangle 16"/>
          <p:cNvSpPr>
            <a:spLocks noChangeArrowheads="1"/>
          </p:cNvSpPr>
          <p:nvPr/>
        </p:nvSpPr>
        <p:spPr bwMode="auto">
          <a:xfrm>
            <a:off x="7596188" y="6000750"/>
            <a:ext cx="1209675"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Nostoc calsicola</a:t>
            </a:r>
            <a:endParaRPr lang="ru-RU" sz="1200" b="1" i="1">
              <a:solidFill>
                <a:srgbClr val="000000"/>
              </a:solidFill>
              <a:latin typeface="Times New Roman" pitchFamily="18" charset="0"/>
              <a:cs typeface="Times New Roman" pitchFamily="18" charset="0"/>
            </a:endParaRPr>
          </a:p>
        </p:txBody>
      </p:sp>
      <p:pic>
        <p:nvPicPr>
          <p:cNvPr id="11279" name="Picture 5"/>
          <p:cNvPicPr>
            <a:picLocks noChangeAspect="1" noChangeArrowheads="1"/>
          </p:cNvPicPr>
          <p:nvPr/>
        </p:nvPicPr>
        <p:blipFill>
          <a:blip r:embed="rId8"/>
          <a:srcRect/>
          <a:stretch>
            <a:fillRect/>
          </a:stretch>
        </p:blipFill>
        <p:spPr bwMode="auto">
          <a:xfrm>
            <a:off x="214313" y="4857750"/>
            <a:ext cx="1177925" cy="947738"/>
          </a:xfrm>
          <a:prstGeom prst="rect">
            <a:avLst/>
          </a:prstGeom>
          <a:noFill/>
          <a:ln w="9525">
            <a:noFill/>
            <a:miter lim="800000"/>
            <a:headEnd/>
            <a:tailEnd/>
          </a:ln>
        </p:spPr>
      </p:pic>
      <p:sp>
        <p:nvSpPr>
          <p:cNvPr id="11280" name="Rectangle 18"/>
          <p:cNvSpPr>
            <a:spLocks noChangeArrowheads="1"/>
          </p:cNvSpPr>
          <p:nvPr/>
        </p:nvSpPr>
        <p:spPr bwMode="auto">
          <a:xfrm>
            <a:off x="250825" y="6072188"/>
            <a:ext cx="1392238" cy="276225"/>
          </a:xfrm>
          <a:prstGeom prst="rect">
            <a:avLst/>
          </a:prstGeom>
          <a:noFill/>
          <a:ln w="9525">
            <a:noFill/>
            <a:miter lim="800000"/>
            <a:headEnd/>
            <a:tailEnd/>
          </a:ln>
        </p:spPr>
        <p:txBody>
          <a:bodyPr>
            <a:spAutoFit/>
          </a:bodyPr>
          <a:lstStyle/>
          <a:p>
            <a:r>
              <a:rPr lang="en-US" altLang="ko-KR" sz="1200" b="1" i="1">
                <a:solidFill>
                  <a:srgbClr val="000000"/>
                </a:solidFill>
                <a:latin typeface="Times New Roman" pitchFamily="18" charset="0"/>
                <a:ea typeface="Gulim" pitchFamily="34" charset="-127"/>
                <a:cs typeface="Times New Roman" pitchFamily="18" charset="0"/>
              </a:rPr>
              <a:t>Dunaliella salina</a:t>
            </a:r>
            <a:endParaRPr lang="ru-RU" sz="1200" b="1" i="1">
              <a:solidFill>
                <a:srgbClr val="000000"/>
              </a:solidFill>
              <a:latin typeface="Times New Roman" pitchFamily="18" charset="0"/>
              <a:ea typeface="Gulim" pitchFamily="34" charset="-127"/>
              <a:cs typeface="Times New Roman" pitchFamily="18" charset="0"/>
            </a:endParaRPr>
          </a:p>
        </p:txBody>
      </p:sp>
      <p:pic>
        <p:nvPicPr>
          <p:cNvPr id="11281" name="Picture 7"/>
          <p:cNvPicPr>
            <a:picLocks noChangeAspect="1"/>
          </p:cNvPicPr>
          <p:nvPr/>
        </p:nvPicPr>
        <p:blipFill>
          <a:blip r:embed="rId9"/>
          <a:srcRect l="45911" t="6815" r="28694" b="68831"/>
          <a:stretch>
            <a:fillRect/>
          </a:stretch>
        </p:blipFill>
        <p:spPr bwMode="auto">
          <a:xfrm>
            <a:off x="1857375" y="4786313"/>
            <a:ext cx="1439863" cy="1036637"/>
          </a:xfrm>
          <a:prstGeom prst="rect">
            <a:avLst/>
          </a:prstGeom>
          <a:noFill/>
          <a:ln w="9525">
            <a:noFill/>
            <a:miter lim="800000"/>
            <a:headEnd/>
            <a:tailEnd/>
          </a:ln>
        </p:spPr>
      </p:pic>
      <p:sp>
        <p:nvSpPr>
          <p:cNvPr id="11282" name="Rectangle 20"/>
          <p:cNvSpPr>
            <a:spLocks noChangeArrowheads="1"/>
          </p:cNvSpPr>
          <p:nvPr/>
        </p:nvSpPr>
        <p:spPr bwMode="auto">
          <a:xfrm>
            <a:off x="1857375" y="6000750"/>
            <a:ext cx="1214438"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Chlorella sp.</a:t>
            </a:r>
            <a:endParaRPr lang="ru-RU" sz="1200" b="1" i="1">
              <a:solidFill>
                <a:srgbClr val="000000"/>
              </a:solidFill>
              <a:latin typeface="Times New Roman" pitchFamily="18" charset="0"/>
              <a:cs typeface="Times New Roman" pitchFamily="18" charset="0"/>
            </a:endParaRPr>
          </a:p>
        </p:txBody>
      </p:sp>
      <p:pic>
        <p:nvPicPr>
          <p:cNvPr id="11283" name="Picture 3" descr="EU2'"/>
          <p:cNvPicPr>
            <a:picLocks noChangeAspect="1" noChangeArrowheads="1"/>
          </p:cNvPicPr>
          <p:nvPr/>
        </p:nvPicPr>
        <p:blipFill>
          <a:blip r:embed="rId10"/>
          <a:srcRect/>
          <a:stretch>
            <a:fillRect/>
          </a:stretch>
        </p:blipFill>
        <p:spPr bwMode="auto">
          <a:xfrm>
            <a:off x="3714750" y="4786313"/>
            <a:ext cx="1511300" cy="1143000"/>
          </a:xfrm>
          <a:prstGeom prst="rect">
            <a:avLst/>
          </a:prstGeom>
          <a:noFill/>
          <a:ln w="9525">
            <a:noFill/>
            <a:miter lim="800000"/>
            <a:headEnd/>
            <a:tailEnd/>
          </a:ln>
        </p:spPr>
      </p:pic>
      <p:pic>
        <p:nvPicPr>
          <p:cNvPr id="11284" name="Picture 8" descr="275px-Anabaena_sperica"/>
          <p:cNvPicPr>
            <a:picLocks noChangeAspect="1" noChangeArrowheads="1"/>
          </p:cNvPicPr>
          <p:nvPr/>
        </p:nvPicPr>
        <p:blipFill>
          <a:blip r:embed="rId11"/>
          <a:srcRect/>
          <a:stretch>
            <a:fillRect/>
          </a:stretch>
        </p:blipFill>
        <p:spPr bwMode="auto">
          <a:xfrm>
            <a:off x="5572125" y="4786313"/>
            <a:ext cx="1571625" cy="1071562"/>
          </a:xfrm>
          <a:prstGeom prst="rect">
            <a:avLst/>
          </a:prstGeom>
          <a:noFill/>
          <a:ln w="9525">
            <a:noFill/>
            <a:miter lim="800000"/>
            <a:headEnd/>
            <a:tailEnd/>
          </a:ln>
        </p:spPr>
      </p:pic>
      <p:sp>
        <p:nvSpPr>
          <p:cNvPr id="11285" name="Rectangle 23"/>
          <p:cNvSpPr>
            <a:spLocks noChangeArrowheads="1"/>
          </p:cNvSpPr>
          <p:nvPr/>
        </p:nvSpPr>
        <p:spPr bwMode="auto">
          <a:xfrm>
            <a:off x="3786188" y="6000750"/>
            <a:ext cx="1846262"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Euglena viridis</a:t>
            </a:r>
            <a:endParaRPr lang="ru-RU" sz="1200" b="1" i="1">
              <a:solidFill>
                <a:srgbClr val="000000"/>
              </a:solidFill>
              <a:latin typeface="Times New Roman" pitchFamily="18" charset="0"/>
              <a:cs typeface="Times New Roman" pitchFamily="18" charset="0"/>
            </a:endParaRPr>
          </a:p>
        </p:txBody>
      </p:sp>
      <p:sp>
        <p:nvSpPr>
          <p:cNvPr id="11286" name="Rectangle 24"/>
          <p:cNvSpPr>
            <a:spLocks noChangeArrowheads="1"/>
          </p:cNvSpPr>
          <p:nvPr/>
        </p:nvSpPr>
        <p:spPr bwMode="auto">
          <a:xfrm>
            <a:off x="5572125" y="6021388"/>
            <a:ext cx="1643063" cy="276225"/>
          </a:xfrm>
          <a:prstGeom prst="rect">
            <a:avLst/>
          </a:prstGeom>
          <a:noFill/>
          <a:ln w="9525">
            <a:noFill/>
            <a:miter lim="800000"/>
            <a:headEnd/>
            <a:tailEnd/>
          </a:ln>
        </p:spPr>
        <p:txBody>
          <a:bodyPr>
            <a:spAutoFit/>
          </a:bodyPr>
          <a:lstStyle/>
          <a:p>
            <a:r>
              <a:rPr lang="en-US" sz="1200" b="1" i="1">
                <a:solidFill>
                  <a:srgbClr val="000000"/>
                </a:solidFill>
                <a:latin typeface="Times New Roman" pitchFamily="18" charset="0"/>
                <a:cs typeface="Times New Roman" pitchFamily="18" charset="0"/>
              </a:rPr>
              <a:t>Anabaena variabilis</a:t>
            </a:r>
            <a:endParaRPr lang="ru-RU" sz="1200" b="1" i="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291" name="Rectangle 6"/>
          <p:cNvSpPr>
            <a:spLocks noChangeArrowheads="1"/>
          </p:cNvSpPr>
          <p:nvPr/>
        </p:nvSpPr>
        <p:spPr bwMode="auto">
          <a:xfrm>
            <a:off x="4357688" y="3429000"/>
            <a:ext cx="4643437" cy="866775"/>
          </a:xfrm>
          <a:prstGeom prst="rect">
            <a:avLst/>
          </a:prstGeom>
          <a:noFill/>
          <a:ln w="9525">
            <a:noFill/>
            <a:miter lim="800000"/>
            <a:headEnd/>
            <a:tailEnd/>
          </a:ln>
        </p:spPr>
        <p:txBody>
          <a:bodyPr lIns="0" tIns="126960" rIns="0" bIns="0" anchor="ctr">
            <a:spAutoFit/>
          </a:bodyPr>
          <a:lstStyle/>
          <a:p>
            <a:pPr indent="396875" algn="ctr"/>
            <a:r>
              <a:rPr lang="en-US" sz="1200" b="1">
                <a:solidFill>
                  <a:srgbClr val="000000"/>
                </a:solidFill>
                <a:latin typeface="Times New Roman" pitchFamily="18" charset="0"/>
                <a:cs typeface="Times New Roman" pitchFamily="18" charset="0"/>
              </a:rPr>
              <a:t>Figure 2</a:t>
            </a:r>
            <a:r>
              <a:rPr lang="en-US" sz="1200" b="1" i="1">
                <a:solidFill>
                  <a:srgbClr val="000000"/>
                </a:solidFill>
                <a:latin typeface="Times New Roman" pitchFamily="18" charset="0"/>
                <a:cs typeface="Times New Roman" pitchFamily="18" charset="0"/>
              </a:rPr>
              <a:t> - </a:t>
            </a:r>
            <a:r>
              <a:rPr lang="en-US" sz="1200" b="1">
                <a:solidFill>
                  <a:srgbClr val="000000"/>
                </a:solidFill>
                <a:latin typeface="Times New Roman" pitchFamily="18" charset="0"/>
                <a:cs typeface="Times New Roman" pitchFamily="18" charset="0"/>
              </a:rPr>
              <a:t>Influence of time  irradiation of UV-light on survival rate of cells </a:t>
            </a:r>
            <a:r>
              <a:rPr lang="en-US" sz="1200" b="1" i="1">
                <a:solidFill>
                  <a:srgbClr val="000000"/>
                </a:solidFill>
                <a:latin typeface="Times New Roman" pitchFamily="18" charset="0"/>
                <a:cs typeface="Times New Roman" pitchFamily="18" charset="0"/>
              </a:rPr>
              <a:t>Chlorella pyrenoidosa </a:t>
            </a:r>
            <a:r>
              <a:rPr lang="en-US" sz="1200" b="1">
                <a:solidFill>
                  <a:srgbClr val="000000"/>
                </a:solidFill>
                <a:latin typeface="Times New Roman" pitchFamily="18" charset="0"/>
                <a:cs typeface="Times New Roman" pitchFamily="18" charset="0"/>
              </a:rPr>
              <a:t>C-2</a:t>
            </a:r>
          </a:p>
          <a:p>
            <a:pPr indent="396875" algn="ctr"/>
            <a:endParaRPr lang="ru-RU" sz="1200" b="1">
              <a:solidFill>
                <a:srgbClr val="000000"/>
              </a:solidFill>
              <a:latin typeface="Arial" pitchFamily="34" charset="0"/>
            </a:endParaRPr>
          </a:p>
          <a:p>
            <a:pPr indent="396875" algn="ctr" eaLnBrk="0" hangingPunct="0"/>
            <a:endParaRPr lang="ru-RU" sz="1200" b="1">
              <a:solidFill>
                <a:srgbClr val="000000"/>
              </a:solidFill>
              <a:latin typeface="Arial" pitchFamily="34" charset="0"/>
            </a:endParaRPr>
          </a:p>
        </p:txBody>
      </p:sp>
      <p:sp>
        <p:nvSpPr>
          <p:cNvPr id="12292" name="Rectangle 8"/>
          <p:cNvSpPr>
            <a:spLocks noChangeArrowheads="1"/>
          </p:cNvSpPr>
          <p:nvPr/>
        </p:nvSpPr>
        <p:spPr bwMode="auto">
          <a:xfrm>
            <a:off x="0" y="6500813"/>
            <a:ext cx="4284663" cy="277812"/>
          </a:xfrm>
          <a:prstGeom prst="rect">
            <a:avLst/>
          </a:prstGeom>
          <a:noFill/>
          <a:ln w="9525">
            <a:noFill/>
            <a:miter lim="800000"/>
            <a:headEnd/>
            <a:tailEnd/>
          </a:ln>
        </p:spPr>
        <p:txBody>
          <a:bodyPr anchor="ctr">
            <a:spAutoFit/>
          </a:bodyPr>
          <a:lstStyle/>
          <a:p>
            <a:pPr algn="ctr"/>
            <a:r>
              <a:rPr lang="en-US" sz="1200" b="1">
                <a:solidFill>
                  <a:srgbClr val="000000"/>
                </a:solidFill>
                <a:latin typeface="Times New Roman" pitchFamily="18" charset="0"/>
                <a:cs typeface="Times New Roman" pitchFamily="18" charset="0"/>
              </a:rPr>
              <a:t>Figure3 – Quantitative parity of the received mutant colonies</a:t>
            </a:r>
            <a:endParaRPr lang="ru-RU" sz="1200" b="1">
              <a:solidFill>
                <a:srgbClr val="000000"/>
              </a:solidFill>
              <a:latin typeface="Times New Roman" pitchFamily="18" charset="0"/>
              <a:cs typeface="Times New Roman" pitchFamily="18" charset="0"/>
            </a:endParaRPr>
          </a:p>
        </p:txBody>
      </p:sp>
      <p:sp>
        <p:nvSpPr>
          <p:cNvPr id="12293" name="Rectangle 9"/>
          <p:cNvSpPr>
            <a:spLocks noChangeArrowheads="1"/>
          </p:cNvSpPr>
          <p:nvPr/>
        </p:nvSpPr>
        <p:spPr bwMode="auto">
          <a:xfrm>
            <a:off x="0" y="142875"/>
            <a:ext cx="8893175" cy="400050"/>
          </a:xfrm>
          <a:prstGeom prst="rect">
            <a:avLst/>
          </a:prstGeom>
          <a:noFill/>
          <a:ln w="9525">
            <a:noFill/>
            <a:miter lim="800000"/>
            <a:headEnd/>
            <a:tailEnd/>
          </a:ln>
        </p:spPr>
        <p:txBody>
          <a:bodyPr anchor="ctr">
            <a:spAutoFit/>
          </a:bodyPr>
          <a:lstStyle/>
          <a:p>
            <a:pPr algn="ctr"/>
            <a:r>
              <a:rPr lang="en-US" sz="2000">
                <a:latin typeface="Times New Roman" pitchFamily="18" charset="0"/>
                <a:cs typeface="Times New Roman" pitchFamily="18" charset="0"/>
              </a:rPr>
              <a:t>Selection and mutagenesis allocated of strains of microalgae</a:t>
            </a:r>
            <a:r>
              <a:rPr lang="ru-RU" sz="2000">
                <a:latin typeface="Times New Roman" pitchFamily="18" charset="0"/>
                <a:cs typeface="Times New Roman" pitchFamily="18" charset="0"/>
              </a:rPr>
              <a:t> </a:t>
            </a:r>
          </a:p>
        </p:txBody>
      </p:sp>
      <p:sp>
        <p:nvSpPr>
          <p:cNvPr id="12294" name="Rectangle 12"/>
          <p:cNvSpPr>
            <a:spLocks noChangeArrowheads="1"/>
          </p:cNvSpPr>
          <p:nvPr/>
        </p:nvSpPr>
        <p:spPr bwMode="auto">
          <a:xfrm>
            <a:off x="0" y="3571875"/>
            <a:ext cx="4071938" cy="461963"/>
          </a:xfrm>
          <a:prstGeom prst="rect">
            <a:avLst/>
          </a:prstGeom>
          <a:noFill/>
          <a:ln w="9525">
            <a:noFill/>
            <a:miter lim="800000"/>
            <a:headEnd/>
            <a:tailEnd/>
          </a:ln>
        </p:spPr>
        <p:txBody>
          <a:bodyPr anchor="ctr">
            <a:spAutoFit/>
          </a:bodyPr>
          <a:lstStyle/>
          <a:p>
            <a:pPr algn="ctr"/>
            <a:r>
              <a:rPr lang="en-US" sz="1200" b="1">
                <a:solidFill>
                  <a:srgbClr val="000000"/>
                </a:solidFill>
                <a:latin typeface="Times New Roman" pitchFamily="18" charset="0"/>
              </a:rPr>
              <a:t>Figure1 –Quotient  of growth rate allocated and collection strains of microalgae</a:t>
            </a:r>
            <a:endParaRPr lang="kk-KZ" sz="1200" b="1">
              <a:solidFill>
                <a:srgbClr val="000000"/>
              </a:solidFill>
              <a:latin typeface="Times New Roman" pitchFamily="18" charset="0"/>
            </a:endParaRPr>
          </a:p>
        </p:txBody>
      </p:sp>
      <p:pic>
        <p:nvPicPr>
          <p:cNvPr id="12295" name="Диаграмма 9"/>
          <p:cNvPicPr>
            <a:picLocks noChangeArrowheads="1"/>
          </p:cNvPicPr>
          <p:nvPr/>
        </p:nvPicPr>
        <p:blipFill>
          <a:blip r:embed="rId2"/>
          <a:srcRect/>
          <a:stretch>
            <a:fillRect/>
          </a:stretch>
        </p:blipFill>
        <p:spPr bwMode="auto">
          <a:xfrm>
            <a:off x="4572000" y="500063"/>
            <a:ext cx="4572000" cy="2857500"/>
          </a:xfrm>
          <a:prstGeom prst="rect">
            <a:avLst/>
          </a:prstGeom>
          <a:noFill/>
          <a:ln w="9525">
            <a:noFill/>
            <a:miter lim="800000"/>
            <a:headEnd/>
            <a:tailEnd/>
          </a:ln>
        </p:spPr>
      </p:pic>
      <p:sp>
        <p:nvSpPr>
          <p:cNvPr id="8202" name="Прямоугольник 11"/>
          <p:cNvSpPr>
            <a:spLocks noChangeArrowheads="1"/>
          </p:cNvSpPr>
          <p:nvPr/>
        </p:nvSpPr>
        <p:spPr bwMode="auto">
          <a:xfrm>
            <a:off x="4357688" y="4357688"/>
            <a:ext cx="4786312" cy="1077912"/>
          </a:xfrm>
          <a:prstGeom prst="rect">
            <a:avLst/>
          </a:prstGeom>
          <a:noFill/>
          <a:ln w="9525">
            <a:noFill/>
            <a:miter lim="800000"/>
            <a:headEnd/>
            <a:tailEnd/>
          </a:ln>
        </p:spPr>
        <p:txBody>
          <a:bodyPr>
            <a:spAutoFit/>
          </a:bodyPr>
          <a:lstStyle/>
          <a:p>
            <a:pPr>
              <a:defRPr/>
            </a:pPr>
            <a:r>
              <a:rPr lang="en-US" sz="1600" dirty="0">
                <a:solidFill>
                  <a:schemeClr val="tx1">
                    <a:lumMod val="10000"/>
                  </a:schemeClr>
                </a:solidFill>
                <a:latin typeface="Times New Roman" pitchFamily="18" charset="0"/>
                <a:cs typeface="Times New Roman" pitchFamily="18" charset="0"/>
              </a:rPr>
              <a:t>Collection strains Chlorella </a:t>
            </a:r>
            <a:r>
              <a:rPr lang="en-US" sz="1600" dirty="0" err="1">
                <a:solidFill>
                  <a:schemeClr val="tx1">
                    <a:lumMod val="10000"/>
                  </a:schemeClr>
                </a:solidFill>
                <a:latin typeface="Times New Roman" pitchFamily="18" charset="0"/>
                <a:cs typeface="Times New Roman" pitchFamily="18" charset="0"/>
              </a:rPr>
              <a:t>pyrenoidosa</a:t>
            </a:r>
            <a:r>
              <a:rPr lang="en-US" sz="1600" dirty="0">
                <a:solidFill>
                  <a:schemeClr val="tx1">
                    <a:lumMod val="10000"/>
                  </a:schemeClr>
                </a:solidFill>
                <a:latin typeface="Times New Roman" pitchFamily="18" charset="0"/>
                <a:cs typeface="Times New Roman" pitchFamily="18" charset="0"/>
              </a:rPr>
              <a:t> C-2 has been selected for the further researches as strains  with the highest indicators on growth rate and  biomass exit.</a:t>
            </a:r>
          </a:p>
          <a:p>
            <a:pPr>
              <a:defRPr/>
            </a:pPr>
            <a:r>
              <a:rPr lang="ru-RU" sz="1600" dirty="0">
                <a:solidFill>
                  <a:schemeClr val="tx1">
                    <a:lumMod val="10000"/>
                  </a:schemeClr>
                </a:solidFill>
                <a:latin typeface="Times New Roman" pitchFamily="18" charset="0"/>
                <a:cs typeface="Times New Roman" pitchFamily="18" charset="0"/>
              </a:rPr>
              <a:t> </a:t>
            </a:r>
          </a:p>
        </p:txBody>
      </p:sp>
      <p:sp>
        <p:nvSpPr>
          <p:cNvPr id="8203" name="Прямоугольник 12"/>
          <p:cNvSpPr>
            <a:spLocks noChangeArrowheads="1"/>
          </p:cNvSpPr>
          <p:nvPr/>
        </p:nvSpPr>
        <p:spPr bwMode="auto">
          <a:xfrm>
            <a:off x="4429125" y="5357813"/>
            <a:ext cx="4714875" cy="584200"/>
          </a:xfrm>
          <a:prstGeom prst="rect">
            <a:avLst/>
          </a:prstGeom>
          <a:noFill/>
          <a:ln w="9525">
            <a:noFill/>
            <a:miter lim="800000"/>
            <a:headEnd/>
            <a:tailEnd/>
          </a:ln>
        </p:spPr>
        <p:txBody>
          <a:bodyPr>
            <a:spAutoFit/>
          </a:bodyPr>
          <a:lstStyle/>
          <a:p>
            <a:pPr>
              <a:defRPr/>
            </a:pPr>
            <a:r>
              <a:rPr lang="en-US" sz="1600" dirty="0">
                <a:solidFill>
                  <a:schemeClr val="tx1">
                    <a:lumMod val="10000"/>
                  </a:schemeClr>
                </a:solidFill>
                <a:latin typeface="Times New Roman" pitchFamily="18" charset="0"/>
                <a:cs typeface="Times New Roman" pitchFamily="18" charset="0"/>
              </a:rPr>
              <a:t>Increase of productivity  selected strains  spent by method induced  mutagenesis</a:t>
            </a:r>
          </a:p>
        </p:txBody>
      </p:sp>
      <p:graphicFrame>
        <p:nvGraphicFramePr>
          <p:cNvPr id="18" name="Диаграмма 17"/>
          <p:cNvGraphicFramePr/>
          <p:nvPr/>
        </p:nvGraphicFramePr>
        <p:xfrm>
          <a:off x="0" y="500042"/>
          <a:ext cx="4283968" cy="30003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nvGraphicFramePr>
        <p:xfrm>
          <a:off x="214282" y="4000504"/>
          <a:ext cx="4000560" cy="27146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Balloons</Template>
  <TotalTime>1891</TotalTime>
  <Words>1431</Words>
  <Application>Microsoft Office PowerPoint</Application>
  <PresentationFormat>Экран (4:3)</PresentationFormat>
  <Paragraphs>193</Paragraphs>
  <Slides>14</Slides>
  <Notes>0</Notes>
  <HiddenSlides>0</HiddenSlides>
  <MMClips>0</MMClips>
  <ScaleCrop>false</ScaleCrop>
  <HeadingPairs>
    <vt:vector size="10" baseType="variant">
      <vt:variant>
        <vt:lpstr>Использованные шрифты</vt:lpstr>
      </vt:variant>
      <vt:variant>
        <vt:i4>10</vt:i4>
      </vt:variant>
      <vt:variant>
        <vt:lpstr>Тема</vt:lpstr>
      </vt:variant>
      <vt:variant>
        <vt:i4>1</vt:i4>
      </vt:variant>
      <vt:variant>
        <vt:lpstr>Связи</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7" baseType="lpstr">
      <vt:lpstr>Verdana</vt:lpstr>
      <vt:lpstr>Arial</vt:lpstr>
      <vt:lpstr>Calibri</vt:lpstr>
      <vt:lpstr>Times New Roman</vt:lpstr>
      <vt:lpstr>Geneva</vt:lpstr>
      <vt:lpstr>MS PGothic</vt:lpstr>
      <vt:lpstr>Comic Sans MS</vt:lpstr>
      <vt:lpstr>Times</vt:lpstr>
      <vt:lpstr>Wingdings</vt:lpstr>
      <vt:lpstr>Gulim</vt:lpstr>
      <vt:lpstr>Шары</vt:lpstr>
      <vt:lpstr>???</vt:lpstr>
      <vt:lpstr>Лист Microsoft Office Excel 97-2003</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Figure 5 – Comparison  dynamics of quantity of dry weight mutant strains  Chlorella pyrenoidosa С-2m1, Chlorella pyrenoidosa С-2m2 and initial strains  Chlorella pyrenoidosa С-2</vt:lpstr>
      <vt:lpstr>Слайд 12</vt:lpstr>
      <vt:lpstr>Рисунок 7 - Влияние освещения на динамику роста  мутантного штамма микроводоросли Chlorella pyrenoidosa C-2m2 </vt:lpstr>
      <vt:lpstr>Conclusion</vt:lpstr>
    </vt:vector>
  </TitlesOfParts>
  <Company>KazNU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СЕЛЕКЦИЯ И ИЗУЧЕНИЕ  ФИЗИОЛОГО-БИОХИМИЧЕСКИХ СВОЙСТВ МИКРОВОДОРОСЛЕЙ  -  ПРОДУЦЕНТОВ ЛИПИДОВ ДЛЯ ПРОИЗВОДСТВА БИОДИЗЕЛЯ</dc:title>
  <dc:creator>Bolatkhan</dc:creator>
  <cp:lastModifiedBy>Admin</cp:lastModifiedBy>
  <cp:revision>112</cp:revision>
  <dcterms:created xsi:type="dcterms:W3CDTF">2012-10-10T04:30:32Z</dcterms:created>
  <dcterms:modified xsi:type="dcterms:W3CDTF">2012-10-14T07:48:11Z</dcterms:modified>
</cp:coreProperties>
</file>